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4" r:id="rId10"/>
    <p:sldId id="311" r:id="rId11"/>
    <p:sldId id="275" r:id="rId12"/>
    <p:sldId id="276" r:id="rId13"/>
    <p:sldId id="277" r:id="rId14"/>
    <p:sldId id="278" r:id="rId15"/>
    <p:sldId id="312" r:id="rId16"/>
    <p:sldId id="279" r:id="rId17"/>
    <p:sldId id="283" r:id="rId18"/>
    <p:sldId id="313" r:id="rId19"/>
    <p:sldId id="282" r:id="rId20"/>
    <p:sldId id="305" r:id="rId21"/>
    <p:sldId id="310" r:id="rId22"/>
    <p:sldId id="306" r:id="rId23"/>
    <p:sldId id="307" r:id="rId24"/>
    <p:sldId id="308" r:id="rId25"/>
    <p:sldId id="309" r:id="rId26"/>
    <p:sldId id="303" r:id="rId27"/>
    <p:sldId id="304" r:id="rId28"/>
    <p:sldId id="302" r:id="rId29"/>
    <p:sldId id="301" r:id="rId30"/>
    <p:sldId id="300" r:id="rId31"/>
    <p:sldId id="299" r:id="rId32"/>
    <p:sldId id="298" r:id="rId33"/>
  </p:sldIdLst>
  <p:sldSz cx="9144000" cy="6858000" type="screen4x3"/>
  <p:notesSz cx="6858000" cy="9144000"/>
  <p:defaultTextStyle>
    <a:defPPr>
      <a:defRPr lang="it-IT"/>
    </a:defPPr>
    <a:lvl1pPr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33CC"/>
    <a:srgbClr val="009900"/>
    <a:srgbClr val="9933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93" autoAdjust="0"/>
  </p:normalViewPr>
  <p:slideViewPr>
    <p:cSldViewPr>
      <p:cViewPr>
        <p:scale>
          <a:sx n="66" d="100"/>
          <a:sy n="66" d="100"/>
        </p:scale>
        <p:origin x="-151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53AD3-B14D-4CB6-8722-E72811D3EE5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CF209-35E1-4243-A1FC-FCB8892A3EC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C7389-5D4B-4254-B0F8-D01CDE82134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E090A-15C7-4B6A-A352-343FABC4E1B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7E9D8-046F-4974-B48A-1945781CF14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A2144-4DD6-4BC7-8B0C-D67C0AEB9DD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73A2A-5A86-4D47-AC13-2051497B26C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CC73F-4E12-47B1-9753-2086AEA58B9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F8101-BDB8-4BDD-A00A-3599645C6DA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7C2C3-177C-48EF-8E03-73056D07D8F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2622B-1F39-45A2-84FF-1767CC09756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0683B17D-7491-469E-9484-93CA89625A6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Programmi\Microsoft%20Office\Clipart\Pub60Cor\GRDEN_01.mid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04664"/>
            <a:ext cx="556260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GRDEN_01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248400"/>
            <a:ext cx="304800" cy="304800"/>
          </a:xfrm>
          <a:prstGeom prst="rect">
            <a:avLst/>
          </a:prstGeom>
          <a:noFill/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04800" y="0"/>
            <a:ext cx="8534400" cy="1841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685800" y="533400"/>
            <a:ext cx="7229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400" b="1" dirty="0" smtClean="0">
                <a:solidFill>
                  <a:srgbClr val="0000FF"/>
                </a:solidFill>
                <a:latin typeface="Comic Sans MS" pitchFamily="66" charset="0"/>
              </a:rPr>
              <a:t> INSTALLATION DE TRAITEMENT DES EAUX</a:t>
            </a:r>
            <a:endParaRPr lang="it-IT" sz="2400" dirty="0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5283200" y="47625"/>
            <a:ext cx="14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6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5788025" y="47625"/>
            <a:ext cx="3032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6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1835696" y="1052736"/>
            <a:ext cx="5275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1" dirty="0" smtClean="0">
                <a:latin typeface="Comic Sans MS" pitchFamily="66" charset="0"/>
              </a:rPr>
              <a:t>PLANTA DEPURADORA DE AGUAS</a:t>
            </a:r>
            <a:endParaRPr lang="it-IT" sz="2400" b="1" dirty="0">
              <a:latin typeface="Comic Sans MS" pitchFamily="66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4762500" y="504825"/>
            <a:ext cx="14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6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2276475" y="963613"/>
            <a:ext cx="14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6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14" name="Rettangolo 13"/>
          <p:cNvSpPr/>
          <p:nvPr/>
        </p:nvSpPr>
        <p:spPr bwMode="auto">
          <a:xfrm>
            <a:off x="899592" y="5301208"/>
            <a:ext cx="7812360" cy="10801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Elaborazione 14"/>
          <p:cNvSpPr/>
          <p:nvPr/>
        </p:nvSpPr>
        <p:spPr bwMode="auto">
          <a:xfrm>
            <a:off x="971600" y="5013176"/>
            <a:ext cx="7632848" cy="144016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933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  <p:bldLst>
      <p:bldP spid="2062" grpId="0" autoUpdateAnimBg="0"/>
      <p:bldP spid="206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287016"/>
          </a:xfrm>
        </p:spPr>
        <p:txBody>
          <a:bodyPr/>
          <a:lstStyle/>
          <a:p>
            <a:r>
              <a:rPr lang="it-IT" sz="2800" b="1" dirty="0" smtClean="0">
                <a:solidFill>
                  <a:srgbClr val="009900"/>
                </a:solidFill>
              </a:rPr>
              <a:t/>
            </a:r>
            <a:br>
              <a:rPr lang="it-IT" sz="2800" b="1" dirty="0" smtClean="0">
                <a:solidFill>
                  <a:srgbClr val="009900"/>
                </a:solidFill>
              </a:rPr>
            </a:br>
            <a:r>
              <a:rPr lang="it-IT" sz="2800" b="1" dirty="0" smtClean="0">
                <a:solidFill>
                  <a:srgbClr val="009900"/>
                </a:solidFill>
              </a:rPr>
              <a:t>DÉMINÉRALISATEUR – DUPLEX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400" b="1" dirty="0" smtClean="0">
                <a:solidFill>
                  <a:srgbClr val="3333CC"/>
                </a:solidFill>
              </a:rPr>
              <a:t> </a:t>
            </a:r>
            <a:r>
              <a:rPr lang="it-IT" sz="2800" b="1" dirty="0" smtClean="0">
                <a:solidFill>
                  <a:srgbClr val="3333CC"/>
                </a:solidFill>
              </a:rPr>
              <a:t>DEMINERALIZADOR - DUPLEX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sz="2400" dirty="0"/>
          </a:p>
        </p:txBody>
      </p:sp>
      <p:pic>
        <p:nvPicPr>
          <p:cNvPr id="4" name="Segnaposto contenuto 3" descr="IMG_34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7992888" cy="4683224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9900"/>
                </a:solidFill>
              </a:rPr>
              <a:t>DÉMINÉRALISATEUR - SIMPLEX</a:t>
            </a:r>
            <a:r>
              <a:rPr lang="it-IT" sz="2400" b="1" dirty="0">
                <a:solidFill>
                  <a:schemeClr val="accent2"/>
                </a:solidFill>
              </a:rPr>
              <a:t/>
            </a:r>
            <a:br>
              <a:rPr lang="it-IT" sz="2400" b="1" dirty="0">
                <a:solidFill>
                  <a:schemeClr val="accent2"/>
                </a:solidFill>
              </a:rPr>
            </a:b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smtClean="0">
                <a:solidFill>
                  <a:srgbClr val="3333CC"/>
                </a:solidFill>
              </a:rPr>
              <a:t>DEMINERALIZADOR - SIMPLEX</a:t>
            </a:r>
            <a:endParaRPr lang="it-IT" sz="2400" dirty="0">
              <a:solidFill>
                <a:srgbClr val="3333CC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5953125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Rectangle 23"/>
          <p:cNvSpPr>
            <a:spLocks noChangeArrowheads="1"/>
          </p:cNvSpPr>
          <p:nvPr/>
        </p:nvSpPr>
        <p:spPr bwMode="auto">
          <a:xfrm>
            <a:off x="179512" y="5013176"/>
            <a:ext cx="2408560" cy="1146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59" name="Group 70"/>
          <p:cNvGrpSpPr>
            <a:grpSpLocks/>
          </p:cNvGrpSpPr>
          <p:nvPr/>
        </p:nvGrpSpPr>
        <p:grpSpPr bwMode="auto">
          <a:xfrm>
            <a:off x="4860032" y="6309320"/>
            <a:ext cx="1638301" cy="369888"/>
            <a:chOff x="1150" y="3938"/>
            <a:chExt cx="1032" cy="233"/>
          </a:xfrm>
        </p:grpSpPr>
        <p:sp>
          <p:nvSpPr>
            <p:cNvPr id="60" name="Rectangle 71"/>
            <p:cNvSpPr>
              <a:spLocks noChangeArrowheads="1"/>
            </p:cNvSpPr>
            <p:nvPr/>
          </p:nvSpPr>
          <p:spPr bwMode="auto">
            <a:xfrm>
              <a:off x="1150" y="4016"/>
              <a:ext cx="94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 dirty="0" smtClean="0">
                  <a:solidFill>
                    <a:schemeClr val="accent2"/>
                  </a:solidFill>
                </a:rPr>
                <a:t>VOLUMEN 3 – 15 </a:t>
              </a:r>
              <a:r>
                <a:rPr lang="it-IT" sz="1100" b="1" dirty="0" err="1" smtClean="0">
                  <a:solidFill>
                    <a:schemeClr val="accent2"/>
                  </a:solidFill>
                </a:rPr>
                <a:t>mc</a:t>
              </a:r>
              <a:r>
                <a:rPr lang="it-IT" sz="1100" b="1" dirty="0" smtClean="0">
                  <a:solidFill>
                    <a:schemeClr val="accent2"/>
                  </a:solidFill>
                </a:rPr>
                <a:t>/h 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61" name="Rectangle 72"/>
            <p:cNvSpPr>
              <a:spLocks noChangeArrowheads="1"/>
            </p:cNvSpPr>
            <p:nvPr/>
          </p:nvSpPr>
          <p:spPr bwMode="auto">
            <a:xfrm>
              <a:off x="1826" y="3938"/>
              <a:ext cx="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62" name="Rectangle 76"/>
            <p:cNvSpPr>
              <a:spLocks noChangeArrowheads="1"/>
            </p:cNvSpPr>
            <p:nvPr/>
          </p:nvSpPr>
          <p:spPr bwMode="auto">
            <a:xfrm>
              <a:off x="2160" y="3938"/>
              <a:ext cx="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99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63" name="Rectangle 77"/>
            <p:cNvSpPr>
              <a:spLocks noChangeArrowheads="1"/>
            </p:cNvSpPr>
            <p:nvPr/>
          </p:nvSpPr>
          <p:spPr bwMode="auto">
            <a:xfrm>
              <a:off x="1307" y="4038"/>
              <a:ext cx="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9900"/>
                  </a:solidFill>
                </a:rPr>
                <a:t> </a:t>
              </a:r>
              <a:endParaRPr lang="it-IT" sz="2400"/>
            </a:p>
          </p:txBody>
        </p:sp>
      </p:grpSp>
      <p:sp>
        <p:nvSpPr>
          <p:cNvPr id="64" name="CasellaDiTesto 63"/>
          <p:cNvSpPr txBox="1"/>
          <p:nvPr/>
        </p:nvSpPr>
        <p:spPr>
          <a:xfrm>
            <a:off x="6516216" y="5013176"/>
            <a:ext cx="2448272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smtClean="0">
                <a:solidFill>
                  <a:srgbClr val="000000"/>
                </a:solidFill>
              </a:rPr>
              <a:t>  CARACTERISTIQUES:</a:t>
            </a:r>
          </a:p>
          <a:p>
            <a:pPr algn="l"/>
            <a:endParaRPr lang="it-IT" sz="500" b="1" dirty="0" smtClean="0">
              <a:solidFill>
                <a:srgbClr val="000000"/>
              </a:solidFill>
            </a:endParaRPr>
          </a:p>
          <a:p>
            <a:pPr algn="l"/>
            <a:r>
              <a:rPr lang="es-ES" sz="1100" dirty="0" smtClean="0">
                <a:solidFill>
                  <a:srgbClr val="3333CC"/>
                </a:solidFill>
              </a:rPr>
              <a:t> - COLUMNAS EN VTR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- FILTRO DE CARBONO ACTIVO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- REGENERACIÓN AUTOMÁTICA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   CON MICROPROCESADOR</a:t>
            </a:r>
          </a:p>
          <a:p>
            <a:pPr algn="l">
              <a:buFontTx/>
              <a:buChar char="-"/>
            </a:pPr>
            <a:r>
              <a:rPr lang="es-ES" sz="1100" dirty="0" smtClean="0">
                <a:solidFill>
                  <a:srgbClr val="3333CC"/>
                </a:solidFill>
              </a:rPr>
              <a:t> TOUCH SCREE</a:t>
            </a:r>
          </a:p>
          <a:p>
            <a:pPr algn="l"/>
            <a:endParaRPr lang="it-IT" sz="1100" dirty="0">
              <a:solidFill>
                <a:srgbClr val="3333CC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2195736" y="5085184"/>
            <a:ext cx="2232248" cy="154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CARACTÉRISTIQUES</a:t>
            </a:r>
            <a:endParaRPr lang="it-IT" sz="2400" b="1" dirty="0" smtClean="0">
              <a:solidFill>
                <a:srgbClr val="009900"/>
              </a:solidFill>
            </a:endParaRPr>
          </a:p>
          <a:p>
            <a:pPr algn="l">
              <a:buFontTx/>
              <a:buChar char="-"/>
            </a:pPr>
            <a:r>
              <a:rPr lang="fr-FR" sz="1100" dirty="0" smtClean="0">
                <a:solidFill>
                  <a:srgbClr val="009900"/>
                </a:solidFill>
              </a:rPr>
              <a:t>LES COLONNES EN VTR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- FILTRE ACTIF AU CARBONE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- REGENERATION AUTOMATIQUE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AVEC MICROPROCESSEUR</a:t>
            </a:r>
          </a:p>
          <a:p>
            <a:pPr algn="l">
              <a:buFontTx/>
              <a:buChar char="-"/>
            </a:pPr>
            <a:r>
              <a:rPr lang="fr-FR" sz="1100" dirty="0" smtClean="0">
                <a:solidFill>
                  <a:srgbClr val="009900"/>
                </a:solidFill>
              </a:rPr>
              <a:t>TOUCH SCREEN</a:t>
            </a:r>
          </a:p>
          <a:p>
            <a:pPr algn="l">
              <a:buFontTx/>
              <a:buChar char="-"/>
            </a:pPr>
            <a:endParaRPr lang="it-IT" sz="1100" dirty="0">
              <a:solidFill>
                <a:srgbClr val="009900"/>
              </a:solidFill>
            </a:endParaRPr>
          </a:p>
        </p:txBody>
      </p:sp>
      <p:sp>
        <p:nvSpPr>
          <p:cNvPr id="66" name="Rectangle 39"/>
          <p:cNvSpPr>
            <a:spLocks noChangeArrowheads="1"/>
          </p:cNvSpPr>
          <p:nvPr/>
        </p:nvSpPr>
        <p:spPr bwMode="auto">
          <a:xfrm>
            <a:off x="4283968" y="5085184"/>
            <a:ext cx="2304255" cy="1014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ES" sz="1100" b="1" dirty="0" smtClean="0">
                <a:solidFill>
                  <a:srgbClr val="3333CC"/>
                </a:solidFill>
              </a:rPr>
              <a:t>APLICACION</a:t>
            </a:r>
          </a:p>
          <a:p>
            <a:pPr algn="l"/>
            <a:endParaRPr lang="es-ES" sz="800" b="1" dirty="0" smtClean="0">
              <a:solidFill>
                <a:srgbClr val="3333CC"/>
              </a:solidFill>
            </a:endParaRP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LÍNEAS GALVÁNICAS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PINTAR PLANTAS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TUNEL DE PRETRATAMIENTO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ELECTROFORESIS</a:t>
            </a:r>
            <a:endParaRPr lang="it-IT" sz="1100" dirty="0">
              <a:solidFill>
                <a:srgbClr val="3333CC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179512" y="5085184"/>
            <a:ext cx="1872208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APLICATIONES: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LIGNES GALVANIQUES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PEINTURE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TUNEL DE     PRETRAITEMENT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ELECTROPHORESE</a:t>
            </a:r>
            <a:endParaRPr lang="it-IT" sz="1100" dirty="0">
              <a:solidFill>
                <a:srgbClr val="009900"/>
              </a:solidFill>
            </a:endParaRPr>
          </a:p>
        </p:txBody>
      </p:sp>
      <p:sp>
        <p:nvSpPr>
          <p:cNvPr id="68" name="Rectangle 71"/>
          <p:cNvSpPr>
            <a:spLocks noChangeArrowheads="1"/>
          </p:cNvSpPr>
          <p:nvPr/>
        </p:nvSpPr>
        <p:spPr bwMode="auto">
          <a:xfrm>
            <a:off x="2123728" y="6453336"/>
            <a:ext cx="117179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DÉBIT</a:t>
            </a:r>
            <a:r>
              <a:rPr lang="it-IT" sz="1100" b="1" dirty="0" smtClean="0">
                <a:solidFill>
                  <a:srgbClr val="009900"/>
                </a:solidFill>
              </a:rPr>
              <a:t> 3 – 15 </a:t>
            </a:r>
            <a:r>
              <a:rPr lang="it-IT" sz="1100" b="1" dirty="0" err="1" smtClean="0">
                <a:solidFill>
                  <a:srgbClr val="009900"/>
                </a:solidFill>
              </a:rPr>
              <a:t>mc</a:t>
            </a:r>
            <a:r>
              <a:rPr lang="it-IT" sz="1100" b="1" dirty="0" smtClean="0">
                <a:solidFill>
                  <a:srgbClr val="009900"/>
                </a:solidFill>
              </a:rPr>
              <a:t>/h </a:t>
            </a:r>
            <a:endParaRPr lang="it-IT" sz="24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9900"/>
                </a:solidFill>
              </a:rPr>
              <a:t>DÉMINÉRALISATEUR - SIMPLEX</a:t>
            </a:r>
            <a:r>
              <a:rPr lang="it-IT" sz="2400" b="1" dirty="0" smtClean="0">
                <a:solidFill>
                  <a:schemeClr val="accent2"/>
                </a:solidFill>
              </a:rPr>
              <a:t/>
            </a:r>
            <a:br>
              <a:rPr lang="it-IT" sz="2400" b="1" dirty="0" smtClean="0">
                <a:solidFill>
                  <a:schemeClr val="accent2"/>
                </a:solidFill>
              </a:rPr>
            </a:br>
            <a:r>
              <a:rPr lang="it-IT" sz="2400" b="1" dirty="0" smtClean="0">
                <a:solidFill>
                  <a:srgbClr val="3333CC"/>
                </a:solidFill>
              </a:rPr>
              <a:t>DEMINERALIZADOR - SIMPLEX</a:t>
            </a:r>
            <a:endParaRPr lang="it-IT" sz="2400" b="1" dirty="0">
              <a:solidFill>
                <a:srgbClr val="3333CC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2944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1789113" y="6271518"/>
            <a:ext cx="56105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DÉBIT : </a:t>
            </a:r>
            <a:r>
              <a:rPr lang="it-IT" sz="1100" b="1" dirty="0" smtClean="0">
                <a:solidFill>
                  <a:srgbClr val="008700"/>
                </a:solidFill>
              </a:rPr>
              <a:t> </a:t>
            </a:r>
            <a:endParaRPr lang="it-IT" sz="2400" dirty="0"/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2503488" y="6271518"/>
            <a:ext cx="1349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 dirty="0">
                <a:solidFill>
                  <a:srgbClr val="008700"/>
                </a:solidFill>
              </a:rPr>
              <a:t>2</a:t>
            </a:r>
            <a:endParaRPr lang="it-IT" sz="2400" dirty="0"/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2576513" y="6271518"/>
            <a:ext cx="968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2613025" y="6271518"/>
            <a:ext cx="1095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-</a:t>
            </a:r>
            <a:endParaRPr lang="it-IT" sz="2400"/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2662238" y="6271518"/>
            <a:ext cx="968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2698750" y="6271518"/>
            <a:ext cx="2444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3,5</a:t>
            </a:r>
            <a:endParaRPr lang="it-IT" sz="2400"/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2874963" y="6271518"/>
            <a:ext cx="2143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m</a:t>
            </a:r>
            <a:endParaRPr lang="it-IT" sz="2400"/>
          </a:p>
        </p:txBody>
      </p:sp>
      <p:sp>
        <p:nvSpPr>
          <p:cNvPr id="33838" name="Rectangle 46"/>
          <p:cNvSpPr>
            <a:spLocks noChangeArrowheads="1"/>
          </p:cNvSpPr>
          <p:nvPr/>
        </p:nvSpPr>
        <p:spPr bwMode="auto">
          <a:xfrm>
            <a:off x="3021013" y="6252468"/>
            <a:ext cx="96837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700" b="1">
                <a:solidFill>
                  <a:srgbClr val="008700"/>
                </a:solidFill>
              </a:rPr>
              <a:t>3</a:t>
            </a:r>
            <a:endParaRPr lang="it-IT" sz="2400"/>
          </a:p>
        </p:txBody>
      </p:sp>
      <p:sp>
        <p:nvSpPr>
          <p:cNvPr id="33839" name="Rectangle 47"/>
          <p:cNvSpPr>
            <a:spLocks noChangeArrowheads="1"/>
          </p:cNvSpPr>
          <p:nvPr/>
        </p:nvSpPr>
        <p:spPr bwMode="auto">
          <a:xfrm>
            <a:off x="3070225" y="6271518"/>
            <a:ext cx="176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/h</a:t>
            </a:r>
            <a:endParaRPr lang="it-IT" sz="2400"/>
          </a:p>
        </p:txBody>
      </p:sp>
      <p:sp>
        <p:nvSpPr>
          <p:cNvPr id="33840" name="Rectangle 48"/>
          <p:cNvSpPr>
            <a:spLocks noChangeArrowheads="1"/>
          </p:cNvSpPr>
          <p:nvPr/>
        </p:nvSpPr>
        <p:spPr bwMode="auto">
          <a:xfrm>
            <a:off x="3179763" y="6271518"/>
            <a:ext cx="968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33841" name="Rectangle 49"/>
          <p:cNvSpPr>
            <a:spLocks noChangeArrowheads="1"/>
          </p:cNvSpPr>
          <p:nvPr/>
        </p:nvSpPr>
        <p:spPr bwMode="auto">
          <a:xfrm>
            <a:off x="4716016" y="6309320"/>
            <a:ext cx="164628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dirty="0" smtClean="0">
                <a:solidFill>
                  <a:srgbClr val="0000FF"/>
                </a:solidFill>
              </a:rPr>
              <a:t>VOLUMEN :   2 – 3,5 mc/h</a:t>
            </a:r>
            <a:endParaRPr lang="it-IT" sz="2400" dirty="0"/>
          </a:p>
        </p:txBody>
      </p:sp>
      <p:sp>
        <p:nvSpPr>
          <p:cNvPr id="33843" name="Rectangle 51"/>
          <p:cNvSpPr>
            <a:spLocks noChangeArrowheads="1"/>
          </p:cNvSpPr>
          <p:nvPr/>
        </p:nvSpPr>
        <p:spPr bwMode="auto">
          <a:xfrm>
            <a:off x="5889625" y="6271518"/>
            <a:ext cx="968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3849" name="Rectangle 57"/>
          <p:cNvSpPr>
            <a:spLocks noChangeArrowheads="1"/>
          </p:cNvSpPr>
          <p:nvPr/>
        </p:nvSpPr>
        <p:spPr bwMode="auto">
          <a:xfrm>
            <a:off x="6291263" y="6271518"/>
            <a:ext cx="352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 dirty="0">
                <a:solidFill>
                  <a:srgbClr val="0000FF"/>
                </a:solidFill>
              </a:rPr>
              <a:t> </a:t>
            </a:r>
            <a:endParaRPr lang="it-IT" sz="2400" dirty="0"/>
          </a:p>
        </p:txBody>
      </p:sp>
      <p:sp>
        <p:nvSpPr>
          <p:cNvPr id="60" name="Rectangle 23"/>
          <p:cNvSpPr>
            <a:spLocks noChangeArrowheads="1"/>
          </p:cNvSpPr>
          <p:nvPr/>
        </p:nvSpPr>
        <p:spPr bwMode="auto">
          <a:xfrm>
            <a:off x="179512" y="4941168"/>
            <a:ext cx="2408560" cy="1146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61" name="Group 70"/>
          <p:cNvGrpSpPr>
            <a:grpSpLocks/>
          </p:cNvGrpSpPr>
          <p:nvPr/>
        </p:nvGrpSpPr>
        <p:grpSpPr bwMode="auto">
          <a:xfrm>
            <a:off x="5181600" y="6112776"/>
            <a:ext cx="1389063" cy="369888"/>
            <a:chOff x="1307" y="3938"/>
            <a:chExt cx="875" cy="233"/>
          </a:xfrm>
        </p:grpSpPr>
        <p:sp>
          <p:nvSpPr>
            <p:cNvPr id="63" name="Rectangle 72"/>
            <p:cNvSpPr>
              <a:spLocks noChangeArrowheads="1"/>
            </p:cNvSpPr>
            <p:nvPr/>
          </p:nvSpPr>
          <p:spPr bwMode="auto">
            <a:xfrm>
              <a:off x="1826" y="3938"/>
              <a:ext cx="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Rectangle 76"/>
            <p:cNvSpPr>
              <a:spLocks noChangeArrowheads="1"/>
            </p:cNvSpPr>
            <p:nvPr/>
          </p:nvSpPr>
          <p:spPr bwMode="auto">
            <a:xfrm>
              <a:off x="2160" y="3938"/>
              <a:ext cx="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99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65" name="Rectangle 77"/>
            <p:cNvSpPr>
              <a:spLocks noChangeArrowheads="1"/>
            </p:cNvSpPr>
            <p:nvPr/>
          </p:nvSpPr>
          <p:spPr bwMode="auto">
            <a:xfrm>
              <a:off x="1307" y="4038"/>
              <a:ext cx="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9900"/>
                  </a:solidFill>
                </a:rPr>
                <a:t> </a:t>
              </a:r>
              <a:endParaRPr lang="it-IT" sz="2400"/>
            </a:p>
          </p:txBody>
        </p:sp>
      </p:grpSp>
      <p:sp>
        <p:nvSpPr>
          <p:cNvPr id="66" name="CasellaDiTesto 65"/>
          <p:cNvSpPr txBox="1"/>
          <p:nvPr/>
        </p:nvSpPr>
        <p:spPr>
          <a:xfrm>
            <a:off x="6516216" y="4941168"/>
            <a:ext cx="2448272" cy="10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smtClean="0">
                <a:solidFill>
                  <a:srgbClr val="000000"/>
                </a:solidFill>
              </a:rPr>
              <a:t>  CARACTERISTIQUES:</a:t>
            </a:r>
          </a:p>
          <a:p>
            <a:pPr algn="l"/>
            <a:endParaRPr lang="it-IT" sz="500" b="1" dirty="0" smtClean="0">
              <a:solidFill>
                <a:srgbClr val="000000"/>
              </a:solidFill>
            </a:endParaRPr>
          </a:p>
          <a:p>
            <a:pPr algn="l"/>
            <a:r>
              <a:rPr lang="es-ES" sz="1100" dirty="0" smtClean="0">
                <a:solidFill>
                  <a:srgbClr val="3333CC"/>
                </a:solidFill>
              </a:rPr>
              <a:t> - COLUMNAS EN VTR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- FILTRO DE CARBONO ACTIVO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- REGENERACIÓN AUTOMÁTICA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   CON MICROPROCESADOR</a:t>
            </a:r>
            <a:endParaRPr lang="it-IT" sz="1100" dirty="0">
              <a:solidFill>
                <a:srgbClr val="3333CC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195736" y="5013176"/>
            <a:ext cx="2232248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CARACTÉRISTIQUES</a:t>
            </a:r>
            <a:endParaRPr lang="it-IT" sz="2400" b="1" dirty="0" smtClean="0">
              <a:solidFill>
                <a:srgbClr val="009900"/>
              </a:solidFill>
            </a:endParaRP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LES COLONNES EN VTR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- FILTRE ACTIF AU CARBONE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- REGENERATION AUTOMATIQUE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AVEC MICROPROCESSEUR</a:t>
            </a:r>
            <a:endParaRPr lang="it-IT" sz="1100" dirty="0">
              <a:solidFill>
                <a:srgbClr val="009900"/>
              </a:solidFill>
            </a:endParaRPr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4283968" y="5013176"/>
            <a:ext cx="2304255" cy="1014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ES" sz="1100" b="1" dirty="0" smtClean="0">
                <a:solidFill>
                  <a:srgbClr val="3333CC"/>
                </a:solidFill>
              </a:rPr>
              <a:t>APLICACION</a:t>
            </a:r>
          </a:p>
          <a:p>
            <a:pPr algn="l"/>
            <a:endParaRPr lang="es-ES" sz="800" b="1" dirty="0" smtClean="0">
              <a:solidFill>
                <a:srgbClr val="3333CC"/>
              </a:solidFill>
            </a:endParaRP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LÍNEAS GALVÁNICAS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PINTAR PLANTAS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TUNEL DE PRETRATAMIENTO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ELECTROFORESIS</a:t>
            </a:r>
            <a:endParaRPr lang="it-IT" sz="1100" dirty="0">
              <a:solidFill>
                <a:srgbClr val="3333CC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179512" y="5013176"/>
            <a:ext cx="1872208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APLICATIONES: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LIGNES GALVANIQUES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PEINTURE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TUNEL DE     PRETRAITEMENT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ELECTROPHORESE</a:t>
            </a:r>
            <a:endParaRPr lang="it-IT" sz="11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9900"/>
                </a:solidFill>
              </a:rPr>
              <a:t>FILTRE ROTATIF SOUS VIDE</a:t>
            </a:r>
            <a:r>
              <a:rPr lang="it-IT" sz="2400" b="1" dirty="0">
                <a:solidFill>
                  <a:schemeClr val="tx1"/>
                </a:solidFill>
              </a:rPr>
              <a:t/>
            </a:r>
            <a:br>
              <a:rPr lang="it-IT" sz="2400" b="1" dirty="0">
                <a:solidFill>
                  <a:schemeClr val="tx1"/>
                </a:solidFill>
              </a:rPr>
            </a:br>
            <a:r>
              <a:rPr lang="it-IT" sz="2400" b="1" dirty="0" smtClean="0">
                <a:solidFill>
                  <a:schemeClr val="accent2"/>
                </a:solidFill>
              </a:rPr>
              <a:t>UNIDAD DE FILTRACION DE LODOS</a:t>
            </a:r>
            <a:endParaRPr lang="it-IT" sz="2400" b="1" dirty="0">
              <a:solidFill>
                <a:srgbClr val="009900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165850" cy="36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58" name="Rectangle 42"/>
          <p:cNvSpPr>
            <a:spLocks noChangeArrowheads="1"/>
          </p:cNvSpPr>
          <p:nvPr/>
        </p:nvSpPr>
        <p:spPr bwMode="auto">
          <a:xfrm>
            <a:off x="4932040" y="4509120"/>
            <a:ext cx="2832100" cy="1092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4859" name="Rectangle 43"/>
          <p:cNvSpPr>
            <a:spLocks noChangeArrowheads="1"/>
          </p:cNvSpPr>
          <p:nvPr/>
        </p:nvSpPr>
        <p:spPr bwMode="auto">
          <a:xfrm>
            <a:off x="4932040" y="4581128"/>
            <a:ext cx="2825750" cy="10801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ES" b="1" dirty="0" smtClean="0">
                <a:solidFill>
                  <a:srgbClr val="3333CC"/>
                </a:solidFill>
              </a:rPr>
              <a:t>APLICACION</a:t>
            </a:r>
          </a:p>
          <a:p>
            <a:pPr algn="l"/>
            <a:endParaRPr lang="es-ES" sz="500" b="1" dirty="0" smtClean="0">
              <a:solidFill>
                <a:srgbClr val="3333CC"/>
              </a:solidFill>
            </a:endParaRPr>
          </a:p>
          <a:p>
            <a:pPr algn="l">
              <a:spcBef>
                <a:spcPts val="0"/>
              </a:spcBef>
            </a:pPr>
            <a:r>
              <a:rPr lang="es-ES" dirty="0" smtClean="0">
                <a:solidFill>
                  <a:srgbClr val="3333CC"/>
                </a:solidFill>
              </a:rPr>
              <a:t>- LÍNEAS GALVÁNICAS</a:t>
            </a:r>
          </a:p>
          <a:p>
            <a:pPr algn="l">
              <a:spcBef>
                <a:spcPts val="0"/>
              </a:spcBef>
            </a:pPr>
            <a:r>
              <a:rPr lang="es-ES" dirty="0" smtClean="0">
                <a:solidFill>
                  <a:srgbClr val="3333CC"/>
                </a:solidFill>
              </a:rPr>
              <a:t>- PINTAR PLANTAS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s-ES" dirty="0" smtClean="0">
                <a:solidFill>
                  <a:srgbClr val="3333CC"/>
                </a:solidFill>
              </a:rPr>
              <a:t>TUNEL DE PRETRATAMIENTO</a:t>
            </a:r>
          </a:p>
          <a:p>
            <a:pPr algn="l">
              <a:spcBef>
                <a:spcPts val="0"/>
              </a:spcBef>
            </a:pPr>
            <a:r>
              <a:rPr lang="es-ES" dirty="0" smtClean="0">
                <a:solidFill>
                  <a:srgbClr val="3333CC"/>
                </a:solidFill>
              </a:rPr>
              <a:t>- ELECTROFORESIS</a:t>
            </a:r>
            <a:endParaRPr lang="it-IT" dirty="0">
              <a:solidFill>
                <a:srgbClr val="3333CC"/>
              </a:solidFill>
            </a:endParaRPr>
          </a:p>
        </p:txBody>
      </p:sp>
      <p:sp>
        <p:nvSpPr>
          <p:cNvPr id="34862" name="Rectangle 46"/>
          <p:cNvSpPr>
            <a:spLocks noChangeArrowheads="1"/>
          </p:cNvSpPr>
          <p:nvPr/>
        </p:nvSpPr>
        <p:spPr bwMode="auto">
          <a:xfrm>
            <a:off x="5981378" y="4551983"/>
            <a:ext cx="984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00"/>
                </a:solidFill>
              </a:rPr>
              <a:t> </a:t>
            </a:r>
            <a:endParaRPr lang="it-IT" sz="2400"/>
          </a:p>
        </p:txBody>
      </p:sp>
      <p:sp>
        <p:nvSpPr>
          <p:cNvPr id="34866" name="Rectangle 50"/>
          <p:cNvSpPr>
            <a:spLocks noChangeArrowheads="1"/>
          </p:cNvSpPr>
          <p:nvPr/>
        </p:nvSpPr>
        <p:spPr bwMode="auto">
          <a:xfrm>
            <a:off x="6371903" y="4710733"/>
            <a:ext cx="92075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872" name="Rectangle 56"/>
          <p:cNvSpPr>
            <a:spLocks noChangeArrowheads="1"/>
          </p:cNvSpPr>
          <p:nvPr/>
        </p:nvSpPr>
        <p:spPr bwMode="auto">
          <a:xfrm>
            <a:off x="6751315" y="5028233"/>
            <a:ext cx="92075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875" name="Rectangle 59"/>
          <p:cNvSpPr>
            <a:spLocks noChangeArrowheads="1"/>
          </p:cNvSpPr>
          <p:nvPr/>
        </p:nvSpPr>
        <p:spPr bwMode="auto">
          <a:xfrm>
            <a:off x="6608440" y="519492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876" name="Rectangle 60"/>
          <p:cNvSpPr>
            <a:spLocks noChangeArrowheads="1"/>
          </p:cNvSpPr>
          <p:nvPr/>
        </p:nvSpPr>
        <p:spPr bwMode="auto">
          <a:xfrm>
            <a:off x="4968553" y="5345733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it-IT" sz="2400"/>
          </a:p>
        </p:txBody>
      </p:sp>
      <p:sp>
        <p:nvSpPr>
          <p:cNvPr id="34878" name="Rectangle 62"/>
          <p:cNvSpPr>
            <a:spLocks noChangeArrowheads="1"/>
          </p:cNvSpPr>
          <p:nvPr/>
        </p:nvSpPr>
        <p:spPr bwMode="auto">
          <a:xfrm>
            <a:off x="6983090" y="5345733"/>
            <a:ext cx="92075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880" name="Rectangle 64"/>
          <p:cNvSpPr>
            <a:spLocks noChangeArrowheads="1"/>
          </p:cNvSpPr>
          <p:nvPr/>
        </p:nvSpPr>
        <p:spPr bwMode="auto">
          <a:xfrm>
            <a:off x="4932040" y="5517232"/>
            <a:ext cx="3456384" cy="13407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es-ES" dirty="0" smtClean="0">
              <a:solidFill>
                <a:srgbClr val="3333CC"/>
              </a:solidFill>
            </a:endParaRPr>
          </a:p>
          <a:p>
            <a:pPr algn="l"/>
            <a:r>
              <a:rPr lang="es-ES" b="1" dirty="0" smtClean="0">
                <a:solidFill>
                  <a:srgbClr val="3333CC"/>
                </a:solidFill>
              </a:rPr>
              <a:t>CARACTERISTIQUES</a:t>
            </a:r>
          </a:p>
          <a:p>
            <a:pPr algn="l">
              <a:buFontTx/>
              <a:buChar char="-"/>
            </a:pPr>
            <a:r>
              <a:rPr lang="es-ES" dirty="0" smtClean="0">
                <a:solidFill>
                  <a:srgbClr val="3333CC"/>
                </a:solidFill>
              </a:rPr>
              <a:t>CONSTRUCCION DE ACERO INOXIDABLE</a:t>
            </a:r>
            <a:br>
              <a:rPr lang="es-ES" dirty="0" smtClean="0">
                <a:solidFill>
                  <a:srgbClr val="3333CC"/>
                </a:solidFill>
              </a:rPr>
            </a:br>
            <a:r>
              <a:rPr lang="es-ES" dirty="0" smtClean="0">
                <a:solidFill>
                  <a:srgbClr val="3333CC"/>
                </a:solidFill>
              </a:rPr>
              <a:t>- FILTRO DE LODOS con SISTEMA PRECOAT</a:t>
            </a:r>
          </a:p>
          <a:p>
            <a:pPr algn="l">
              <a:buFontTx/>
              <a:buChar char="-"/>
            </a:pPr>
            <a:endParaRPr lang="es-ES" dirty="0" smtClean="0">
              <a:solidFill>
                <a:srgbClr val="3333CC"/>
              </a:solidFill>
            </a:endParaRPr>
          </a:p>
          <a:p>
            <a:pPr algn="l"/>
            <a:r>
              <a:rPr lang="es-ES" b="1" dirty="0" smtClean="0">
                <a:solidFill>
                  <a:srgbClr val="3333CC"/>
                </a:solidFill>
              </a:rPr>
              <a:t>VOLUME</a:t>
            </a:r>
            <a:r>
              <a:rPr lang="es-ES" dirty="0" smtClean="0">
                <a:solidFill>
                  <a:srgbClr val="3333CC"/>
                </a:solidFill>
              </a:rPr>
              <a:t>S:  1 – 3 mq</a:t>
            </a:r>
          </a:p>
          <a:p>
            <a:pPr algn="l">
              <a:buFontTx/>
              <a:buChar char="-"/>
            </a:pPr>
            <a:endParaRPr lang="es-ES" dirty="0" smtClean="0">
              <a:solidFill>
                <a:srgbClr val="3333CC"/>
              </a:solidFill>
            </a:endParaRPr>
          </a:p>
          <a:p>
            <a:pPr algn="l">
              <a:buFontTx/>
              <a:buChar char="-"/>
            </a:pPr>
            <a:endParaRPr lang="it-IT" dirty="0">
              <a:solidFill>
                <a:srgbClr val="3333CC"/>
              </a:solidFill>
            </a:endParaRPr>
          </a:p>
        </p:txBody>
      </p:sp>
      <p:sp>
        <p:nvSpPr>
          <p:cNvPr id="34889" name="Rectangle 73"/>
          <p:cNvSpPr>
            <a:spLocks noChangeArrowheads="1"/>
          </p:cNvSpPr>
          <p:nvPr/>
        </p:nvSpPr>
        <p:spPr bwMode="auto">
          <a:xfrm>
            <a:off x="6340153" y="564577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892" name="Rectangle 76"/>
          <p:cNvSpPr>
            <a:spLocks noChangeArrowheads="1"/>
          </p:cNvSpPr>
          <p:nvPr/>
        </p:nvSpPr>
        <p:spPr bwMode="auto">
          <a:xfrm>
            <a:off x="6889428" y="580452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893" name="Rectangle 77"/>
          <p:cNvSpPr>
            <a:spLocks noChangeArrowheads="1"/>
          </p:cNvSpPr>
          <p:nvPr/>
        </p:nvSpPr>
        <p:spPr bwMode="auto">
          <a:xfrm>
            <a:off x="4816153" y="5941045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it-IT" sz="2400"/>
          </a:p>
        </p:txBody>
      </p:sp>
      <p:sp>
        <p:nvSpPr>
          <p:cNvPr id="34895" name="Rectangle 79"/>
          <p:cNvSpPr>
            <a:spLocks noChangeArrowheads="1"/>
          </p:cNvSpPr>
          <p:nvPr/>
        </p:nvSpPr>
        <p:spPr bwMode="auto">
          <a:xfrm>
            <a:off x="7292653" y="5961683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897" name="Rectangle 81"/>
          <p:cNvSpPr>
            <a:spLocks noChangeArrowheads="1"/>
          </p:cNvSpPr>
          <p:nvPr/>
        </p:nvSpPr>
        <p:spPr bwMode="auto">
          <a:xfrm>
            <a:off x="7249790" y="6120433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34905" name="Rectangle 89"/>
          <p:cNvSpPr>
            <a:spLocks noChangeArrowheads="1"/>
          </p:cNvSpPr>
          <p:nvPr/>
        </p:nvSpPr>
        <p:spPr bwMode="auto">
          <a:xfrm>
            <a:off x="6476678" y="6206158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97" name="Rettangolo 96"/>
          <p:cNvSpPr/>
          <p:nvPr/>
        </p:nvSpPr>
        <p:spPr>
          <a:xfrm>
            <a:off x="683568" y="4581128"/>
            <a:ext cx="223224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b="1" dirty="0" smtClean="0">
                <a:solidFill>
                  <a:srgbClr val="009900"/>
                </a:solidFill>
              </a:rPr>
              <a:t>APLICATIONES:</a:t>
            </a:r>
          </a:p>
          <a:p>
            <a:pPr algn="l"/>
            <a:r>
              <a:rPr lang="fr-FR" dirty="0" smtClean="0">
                <a:solidFill>
                  <a:srgbClr val="009900"/>
                </a:solidFill>
              </a:rPr>
              <a:t>- LIGNES GALVANIQUES</a:t>
            </a:r>
          </a:p>
          <a:p>
            <a:pPr algn="l"/>
            <a:r>
              <a:rPr lang="fr-FR" dirty="0" smtClean="0">
                <a:solidFill>
                  <a:srgbClr val="009900"/>
                </a:solidFill>
              </a:rPr>
              <a:t>- PEINTURE</a:t>
            </a:r>
          </a:p>
          <a:p>
            <a:pPr algn="l"/>
            <a:r>
              <a:rPr lang="fr-FR" dirty="0" smtClean="0">
                <a:solidFill>
                  <a:srgbClr val="009900"/>
                </a:solidFill>
              </a:rPr>
              <a:t>- TUNEL DE     PRETRAITEMENT</a:t>
            </a:r>
          </a:p>
          <a:p>
            <a:pPr algn="l"/>
            <a:r>
              <a:rPr lang="fr-FR" dirty="0" smtClean="0">
                <a:solidFill>
                  <a:srgbClr val="009900"/>
                </a:solidFill>
              </a:rPr>
              <a:t>- ELECTROPHORESE</a:t>
            </a:r>
            <a:endParaRPr lang="it-IT" dirty="0">
              <a:solidFill>
                <a:srgbClr val="009900"/>
              </a:solidFill>
            </a:endParaRPr>
          </a:p>
        </p:txBody>
      </p:sp>
      <p:sp>
        <p:nvSpPr>
          <p:cNvPr id="98" name="Rettangolo 97"/>
          <p:cNvSpPr/>
          <p:nvPr/>
        </p:nvSpPr>
        <p:spPr>
          <a:xfrm>
            <a:off x="683568" y="5589240"/>
            <a:ext cx="35283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b="1" dirty="0" smtClean="0">
                <a:solidFill>
                  <a:srgbClr val="009900"/>
                </a:solidFill>
              </a:rPr>
              <a:t>CARACTÉRISTIQUES</a:t>
            </a:r>
            <a:endParaRPr lang="it-IT" sz="1800" b="1" dirty="0" smtClean="0">
              <a:solidFill>
                <a:srgbClr val="009900"/>
              </a:solidFill>
            </a:endParaRPr>
          </a:p>
          <a:p>
            <a:pPr algn="l">
              <a:buFontTx/>
              <a:buChar char="-"/>
            </a:pPr>
            <a:r>
              <a:rPr lang="fr-FR" dirty="0" smtClean="0">
                <a:solidFill>
                  <a:srgbClr val="009900"/>
                </a:solidFill>
              </a:rPr>
              <a:t>CONSTRUCTION EN ACIER INOXYDABLE</a:t>
            </a:r>
            <a:br>
              <a:rPr lang="fr-FR" dirty="0" smtClean="0">
                <a:solidFill>
                  <a:srgbClr val="009900"/>
                </a:solidFill>
              </a:rPr>
            </a:br>
            <a:r>
              <a:rPr lang="fr-FR" dirty="0" smtClean="0">
                <a:solidFill>
                  <a:srgbClr val="009900"/>
                </a:solidFill>
              </a:rPr>
              <a:t>- FILTRATION DE BOUES avec PRECOAT SYSTEM</a:t>
            </a:r>
          </a:p>
          <a:p>
            <a:pPr algn="l"/>
            <a:endParaRPr lang="fr-FR" dirty="0" smtClean="0">
              <a:solidFill>
                <a:srgbClr val="009900"/>
              </a:solidFill>
            </a:endParaRPr>
          </a:p>
          <a:p>
            <a:pPr algn="l"/>
            <a:r>
              <a:rPr lang="fr-FR" b="1" dirty="0" smtClean="0">
                <a:solidFill>
                  <a:srgbClr val="009900"/>
                </a:solidFill>
              </a:rPr>
              <a:t>FLOW</a:t>
            </a:r>
            <a:r>
              <a:rPr lang="fr-FR" dirty="0" smtClean="0">
                <a:solidFill>
                  <a:srgbClr val="009900"/>
                </a:solidFill>
              </a:rPr>
              <a:t> :  1 – 3 </a:t>
            </a:r>
            <a:r>
              <a:rPr lang="fr-FR" dirty="0" err="1" smtClean="0">
                <a:solidFill>
                  <a:srgbClr val="009900"/>
                </a:solidFill>
              </a:rPr>
              <a:t>mq</a:t>
            </a:r>
            <a:r>
              <a:rPr lang="fr-FR" dirty="0" smtClean="0">
                <a:solidFill>
                  <a:srgbClr val="009900"/>
                </a:solidFill>
              </a:rPr>
              <a:t> </a:t>
            </a:r>
            <a:br>
              <a:rPr lang="fr-FR" dirty="0" smtClean="0">
                <a:solidFill>
                  <a:srgbClr val="009900"/>
                </a:solidFill>
              </a:rPr>
            </a:br>
            <a:endParaRPr lang="it-IT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o 76"/>
          <p:cNvGrpSpPr/>
          <p:nvPr/>
        </p:nvGrpSpPr>
        <p:grpSpPr>
          <a:xfrm>
            <a:off x="336550" y="908720"/>
            <a:ext cx="8807450" cy="5760640"/>
            <a:chOff x="152400" y="611187"/>
            <a:chExt cx="8807450" cy="6246813"/>
          </a:xfrm>
        </p:grpSpPr>
        <p:pic>
          <p:nvPicPr>
            <p:cNvPr id="19643" name="Picture 18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3501008"/>
              <a:ext cx="2772296" cy="335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607" name="AutoShape 151"/>
            <p:cNvSpPr>
              <a:spLocks noChangeAspect="1" noChangeArrowheads="1" noTextEdit="1"/>
            </p:cNvSpPr>
            <p:nvPr/>
          </p:nvSpPr>
          <p:spPr bwMode="auto">
            <a:xfrm>
              <a:off x="152400" y="990600"/>
              <a:ext cx="8807450" cy="568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09" name="Rectangle 153"/>
            <p:cNvSpPr>
              <a:spLocks noChangeArrowheads="1"/>
            </p:cNvSpPr>
            <p:nvPr/>
          </p:nvSpPr>
          <p:spPr bwMode="auto">
            <a:xfrm>
              <a:off x="3373438" y="4551363"/>
              <a:ext cx="2774950" cy="9810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10" name="Rectangle 154"/>
            <p:cNvSpPr>
              <a:spLocks noChangeArrowheads="1"/>
            </p:cNvSpPr>
            <p:nvPr/>
          </p:nvSpPr>
          <p:spPr bwMode="auto">
            <a:xfrm>
              <a:off x="3373438" y="4551363"/>
              <a:ext cx="2774950" cy="9683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11" name="Rectangle 155"/>
            <p:cNvSpPr>
              <a:spLocks noChangeArrowheads="1"/>
            </p:cNvSpPr>
            <p:nvPr/>
          </p:nvSpPr>
          <p:spPr bwMode="auto">
            <a:xfrm>
              <a:off x="3373438" y="4551363"/>
              <a:ext cx="2774950" cy="9683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12" name="Rectangle 156"/>
            <p:cNvSpPr>
              <a:spLocks noChangeArrowheads="1"/>
            </p:cNvSpPr>
            <p:nvPr/>
          </p:nvSpPr>
          <p:spPr bwMode="auto">
            <a:xfrm>
              <a:off x="3409950" y="4592638"/>
              <a:ext cx="122238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1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2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13" name="Rectangle 157"/>
            <p:cNvSpPr>
              <a:spLocks noChangeArrowheads="1"/>
            </p:cNvSpPr>
            <p:nvPr/>
          </p:nvSpPr>
          <p:spPr bwMode="auto">
            <a:xfrm>
              <a:off x="3476625" y="4605338"/>
              <a:ext cx="236763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dirty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. INSTALLATION</a:t>
              </a:r>
              <a:r>
                <a:rPr kumimoji="0" lang="it-IT" sz="1000" b="0" i="0" u="none" strike="noStrike" cap="none" normalizeH="0" dirty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PHISIQUE - CHIMIQUE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16" name="Rectangle 160"/>
            <p:cNvSpPr>
              <a:spLocks noChangeArrowheads="1"/>
            </p:cNvSpPr>
            <p:nvPr/>
          </p:nvSpPr>
          <p:spPr bwMode="auto">
            <a:xfrm>
              <a:off x="5476875" y="4605338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17" name="Rectangle 161"/>
            <p:cNvSpPr>
              <a:spLocks noChangeArrowheads="1"/>
            </p:cNvSpPr>
            <p:nvPr/>
          </p:nvSpPr>
          <p:spPr bwMode="auto">
            <a:xfrm>
              <a:off x="3409950" y="4751388"/>
              <a:ext cx="311150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     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18" name="Rectangle 162"/>
            <p:cNvSpPr>
              <a:spLocks noChangeArrowheads="1"/>
            </p:cNvSpPr>
            <p:nvPr/>
          </p:nvSpPr>
          <p:spPr bwMode="auto">
            <a:xfrm>
              <a:off x="3622675" y="4751388"/>
              <a:ext cx="159861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PLC per l’automatizzazione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19" name="Rectangle 163"/>
            <p:cNvSpPr>
              <a:spLocks noChangeArrowheads="1"/>
            </p:cNvSpPr>
            <p:nvPr/>
          </p:nvSpPr>
          <p:spPr bwMode="auto">
            <a:xfrm>
              <a:off x="5056188" y="4751388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0" name="Rectangle 164"/>
            <p:cNvSpPr>
              <a:spLocks noChangeArrowheads="1"/>
            </p:cNvSpPr>
            <p:nvPr/>
          </p:nvSpPr>
          <p:spPr bwMode="auto">
            <a:xfrm>
              <a:off x="3409950" y="4899025"/>
              <a:ext cx="175101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      PC per la vizualizzazione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1" name="Rectangle 165"/>
            <p:cNvSpPr>
              <a:spLocks noChangeArrowheads="1"/>
            </p:cNvSpPr>
            <p:nvPr/>
          </p:nvSpPr>
          <p:spPr bwMode="auto">
            <a:xfrm>
              <a:off x="4959350" y="48990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2" name="Rectangle 166"/>
            <p:cNvSpPr>
              <a:spLocks noChangeArrowheads="1"/>
            </p:cNvSpPr>
            <p:nvPr/>
          </p:nvSpPr>
          <p:spPr bwMode="auto">
            <a:xfrm>
              <a:off x="3409950" y="5045075"/>
              <a:ext cx="219551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2.EFFLUENT TREATMENT PLANT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3" name="Rectangle 167"/>
            <p:cNvSpPr>
              <a:spLocks noChangeArrowheads="1"/>
            </p:cNvSpPr>
            <p:nvPr/>
          </p:nvSpPr>
          <p:spPr bwMode="auto">
            <a:xfrm>
              <a:off x="5410200" y="5045075"/>
              <a:ext cx="34131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with: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4" name="Rectangle 168"/>
            <p:cNvSpPr>
              <a:spLocks noChangeArrowheads="1"/>
            </p:cNvSpPr>
            <p:nvPr/>
          </p:nvSpPr>
          <p:spPr bwMode="auto">
            <a:xfrm>
              <a:off x="5678488" y="50450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5" name="Rectangle 169"/>
            <p:cNvSpPr>
              <a:spLocks noChangeArrowheads="1"/>
            </p:cNvSpPr>
            <p:nvPr/>
          </p:nvSpPr>
          <p:spPr bwMode="auto">
            <a:xfrm>
              <a:off x="3409950" y="5191125"/>
              <a:ext cx="1646238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      PLC for the automation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6" name="Rectangle 170"/>
            <p:cNvSpPr>
              <a:spLocks noChangeArrowheads="1"/>
            </p:cNvSpPr>
            <p:nvPr/>
          </p:nvSpPr>
          <p:spPr bwMode="auto">
            <a:xfrm>
              <a:off x="4837113" y="51911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7" name="Rectangle 171"/>
            <p:cNvSpPr>
              <a:spLocks noChangeArrowheads="1"/>
            </p:cNvSpPr>
            <p:nvPr/>
          </p:nvSpPr>
          <p:spPr bwMode="auto">
            <a:xfrm>
              <a:off x="3409950" y="5337175"/>
              <a:ext cx="143351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      PC for visualisation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8" name="Rectangle 172"/>
            <p:cNvSpPr>
              <a:spLocks noChangeArrowheads="1"/>
            </p:cNvSpPr>
            <p:nvPr/>
          </p:nvSpPr>
          <p:spPr bwMode="auto">
            <a:xfrm>
              <a:off x="4641850" y="5337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29" name="Rectangle 173"/>
            <p:cNvSpPr>
              <a:spLocks noChangeArrowheads="1"/>
            </p:cNvSpPr>
            <p:nvPr/>
          </p:nvSpPr>
          <p:spPr bwMode="auto">
            <a:xfrm>
              <a:off x="3195638" y="3868738"/>
              <a:ext cx="3476625" cy="6873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30" name="Rectangle 174"/>
            <p:cNvSpPr>
              <a:spLocks noChangeArrowheads="1"/>
            </p:cNvSpPr>
            <p:nvPr/>
          </p:nvSpPr>
          <p:spPr bwMode="auto">
            <a:xfrm>
              <a:off x="3195638" y="3868738"/>
              <a:ext cx="3476625" cy="682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31" name="Rectangle 175"/>
            <p:cNvSpPr>
              <a:spLocks noChangeArrowheads="1"/>
            </p:cNvSpPr>
            <p:nvPr/>
          </p:nvSpPr>
          <p:spPr bwMode="auto">
            <a:xfrm>
              <a:off x="3195638" y="3868738"/>
              <a:ext cx="3476625" cy="682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32" name="Rectangle 176"/>
            <p:cNvSpPr>
              <a:spLocks noChangeArrowheads="1"/>
            </p:cNvSpPr>
            <p:nvPr/>
          </p:nvSpPr>
          <p:spPr bwMode="auto">
            <a:xfrm>
              <a:off x="3390900" y="3910013"/>
              <a:ext cx="122238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1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1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33" name="Rectangle 177"/>
            <p:cNvSpPr>
              <a:spLocks noChangeArrowheads="1"/>
            </p:cNvSpPr>
            <p:nvPr/>
          </p:nvSpPr>
          <p:spPr bwMode="auto">
            <a:xfrm>
              <a:off x="3457575" y="3922713"/>
              <a:ext cx="266541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.DEMI DUPLEX , R.V.F. per FILTRAZIONE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34" name="Rectangle 178"/>
            <p:cNvSpPr>
              <a:spLocks noChangeArrowheads="1"/>
            </p:cNvSpPr>
            <p:nvPr/>
          </p:nvSpPr>
          <p:spPr bwMode="auto">
            <a:xfrm>
              <a:off x="5873750" y="3922713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35" name="Rectangle 179"/>
            <p:cNvSpPr>
              <a:spLocks noChangeArrowheads="1"/>
            </p:cNvSpPr>
            <p:nvPr/>
          </p:nvSpPr>
          <p:spPr bwMode="auto">
            <a:xfrm>
              <a:off x="3390900" y="4068763"/>
              <a:ext cx="6762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  FANGHI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36" name="Rectangle 180"/>
            <p:cNvSpPr>
              <a:spLocks noChangeArrowheads="1"/>
            </p:cNvSpPr>
            <p:nvPr/>
          </p:nvSpPr>
          <p:spPr bwMode="auto">
            <a:xfrm>
              <a:off x="3963988" y="4068763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37" name="Rectangle 181"/>
            <p:cNvSpPr>
              <a:spLocks noChangeArrowheads="1"/>
            </p:cNvSpPr>
            <p:nvPr/>
          </p:nvSpPr>
          <p:spPr bwMode="auto">
            <a:xfrm>
              <a:off x="3390900" y="4216400"/>
              <a:ext cx="266419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1.DEMINERALIZATEUR;  ROTARY VACUUM 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38" name="Rectangle 182"/>
            <p:cNvSpPr>
              <a:spLocks noChangeArrowheads="1"/>
            </p:cNvSpPr>
            <p:nvPr/>
          </p:nvSpPr>
          <p:spPr bwMode="auto">
            <a:xfrm>
              <a:off x="5800725" y="4216400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39" name="Rectangle 183"/>
            <p:cNvSpPr>
              <a:spLocks noChangeArrowheads="1"/>
            </p:cNvSpPr>
            <p:nvPr/>
          </p:nvSpPr>
          <p:spPr bwMode="auto">
            <a:xfrm>
              <a:off x="3390900" y="4362450"/>
              <a:ext cx="1522853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  FILTRACION DE LODOS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40" name="Rectangle 184"/>
            <p:cNvSpPr>
              <a:spLocks noChangeArrowheads="1"/>
            </p:cNvSpPr>
            <p:nvPr/>
          </p:nvSpPr>
          <p:spPr bwMode="auto">
            <a:xfrm>
              <a:off x="5318125" y="4362450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641" name="Picture 18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611187"/>
              <a:ext cx="4578350" cy="3249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644" name="Picture 18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0650" y="3429000"/>
              <a:ext cx="2421829" cy="339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645" name="Rectangle 189"/>
            <p:cNvSpPr>
              <a:spLocks noChangeArrowheads="1"/>
            </p:cNvSpPr>
            <p:nvPr/>
          </p:nvSpPr>
          <p:spPr bwMode="auto">
            <a:xfrm>
              <a:off x="3086100" y="6403975"/>
              <a:ext cx="219075" cy="2254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46" name="Rectangle 190"/>
            <p:cNvSpPr>
              <a:spLocks noChangeArrowheads="1"/>
            </p:cNvSpPr>
            <p:nvPr/>
          </p:nvSpPr>
          <p:spPr bwMode="auto">
            <a:xfrm>
              <a:off x="3086100" y="6403975"/>
              <a:ext cx="214313" cy="212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47" name="Rectangle 191"/>
            <p:cNvSpPr>
              <a:spLocks noChangeArrowheads="1"/>
            </p:cNvSpPr>
            <p:nvPr/>
          </p:nvSpPr>
          <p:spPr bwMode="auto">
            <a:xfrm>
              <a:off x="3086100" y="6403975"/>
              <a:ext cx="214313" cy="212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48" name="Rectangle 192"/>
            <p:cNvSpPr>
              <a:spLocks noChangeArrowheads="1"/>
            </p:cNvSpPr>
            <p:nvPr/>
          </p:nvSpPr>
          <p:spPr bwMode="auto">
            <a:xfrm>
              <a:off x="2555776" y="6381328"/>
              <a:ext cx="122238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49" name="Rectangle 193"/>
            <p:cNvSpPr>
              <a:spLocks noChangeArrowheads="1"/>
            </p:cNvSpPr>
            <p:nvPr/>
          </p:nvSpPr>
          <p:spPr bwMode="auto">
            <a:xfrm>
              <a:off x="3184525" y="6446838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52" name="Rectangle 196"/>
            <p:cNvSpPr>
              <a:spLocks noChangeArrowheads="1"/>
            </p:cNvSpPr>
            <p:nvPr/>
          </p:nvSpPr>
          <p:spPr bwMode="auto">
            <a:xfrm>
              <a:off x="4572000" y="3573016"/>
              <a:ext cx="214313" cy="212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53" name="Rectangle 197"/>
            <p:cNvSpPr>
              <a:spLocks noChangeArrowheads="1"/>
            </p:cNvSpPr>
            <p:nvPr/>
          </p:nvSpPr>
          <p:spPr bwMode="auto">
            <a:xfrm>
              <a:off x="4716016" y="3573016"/>
              <a:ext cx="122238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54" name="Rectangle 198"/>
            <p:cNvSpPr>
              <a:spLocks noChangeArrowheads="1"/>
            </p:cNvSpPr>
            <p:nvPr/>
          </p:nvSpPr>
          <p:spPr bwMode="auto">
            <a:xfrm>
              <a:off x="4716016" y="3573016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58" name="Rectangle 202"/>
            <p:cNvSpPr>
              <a:spLocks noChangeArrowheads="1"/>
            </p:cNvSpPr>
            <p:nvPr/>
          </p:nvSpPr>
          <p:spPr bwMode="auto">
            <a:xfrm>
              <a:off x="4019550" y="3587750"/>
              <a:ext cx="65" cy="300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0" name="Rectangle 204"/>
            <p:cNvSpPr>
              <a:spLocks noChangeArrowheads="1"/>
            </p:cNvSpPr>
            <p:nvPr/>
          </p:nvSpPr>
          <p:spPr bwMode="auto">
            <a:xfrm>
              <a:off x="6507163" y="6403975"/>
              <a:ext cx="220663" cy="2254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61" name="Rectangle 205"/>
            <p:cNvSpPr>
              <a:spLocks noChangeArrowheads="1"/>
            </p:cNvSpPr>
            <p:nvPr/>
          </p:nvSpPr>
          <p:spPr bwMode="auto">
            <a:xfrm>
              <a:off x="6507163" y="6403975"/>
              <a:ext cx="214313" cy="212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62" name="Rectangle 206"/>
            <p:cNvSpPr>
              <a:spLocks noChangeArrowheads="1"/>
            </p:cNvSpPr>
            <p:nvPr/>
          </p:nvSpPr>
          <p:spPr bwMode="auto">
            <a:xfrm>
              <a:off x="6507163" y="6403975"/>
              <a:ext cx="214313" cy="212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63" name="Rectangle 207"/>
            <p:cNvSpPr>
              <a:spLocks noChangeArrowheads="1"/>
            </p:cNvSpPr>
            <p:nvPr/>
          </p:nvSpPr>
          <p:spPr bwMode="auto">
            <a:xfrm>
              <a:off x="6545263" y="6446838"/>
              <a:ext cx="122238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4" name="Rectangle 208"/>
            <p:cNvSpPr>
              <a:spLocks noChangeArrowheads="1"/>
            </p:cNvSpPr>
            <p:nvPr/>
          </p:nvSpPr>
          <p:spPr bwMode="auto">
            <a:xfrm>
              <a:off x="6605588" y="6446838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5" name="Rectangle 209"/>
            <p:cNvSpPr>
              <a:spLocks noChangeArrowheads="1"/>
            </p:cNvSpPr>
            <p:nvPr/>
          </p:nvSpPr>
          <p:spPr bwMode="auto">
            <a:xfrm>
              <a:off x="3373438" y="5526088"/>
              <a:ext cx="2781300" cy="4333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66" name="Rectangle 210"/>
            <p:cNvSpPr>
              <a:spLocks noChangeArrowheads="1"/>
            </p:cNvSpPr>
            <p:nvPr/>
          </p:nvSpPr>
          <p:spPr bwMode="auto">
            <a:xfrm>
              <a:off x="3373438" y="5526088"/>
              <a:ext cx="2774950" cy="4333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67" name="Rectangle 211"/>
            <p:cNvSpPr>
              <a:spLocks noChangeArrowheads="1"/>
            </p:cNvSpPr>
            <p:nvPr/>
          </p:nvSpPr>
          <p:spPr bwMode="auto">
            <a:xfrm>
              <a:off x="3373438" y="5526088"/>
              <a:ext cx="2774950" cy="4333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68" name="Rectangle 212"/>
            <p:cNvSpPr>
              <a:spLocks noChangeArrowheads="1"/>
            </p:cNvSpPr>
            <p:nvPr/>
          </p:nvSpPr>
          <p:spPr bwMode="auto">
            <a:xfrm>
              <a:off x="3409950" y="5568950"/>
              <a:ext cx="1403350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3. OSMOSA INVERSA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9" name="Rectangle 213"/>
            <p:cNvSpPr>
              <a:spLocks noChangeArrowheads="1"/>
            </p:cNvSpPr>
            <p:nvPr/>
          </p:nvSpPr>
          <p:spPr bwMode="auto">
            <a:xfrm>
              <a:off x="4648200" y="5568950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70" name="Rectangle 214"/>
            <p:cNvSpPr>
              <a:spLocks noChangeArrowheads="1"/>
            </p:cNvSpPr>
            <p:nvPr/>
          </p:nvSpPr>
          <p:spPr bwMode="auto">
            <a:xfrm>
              <a:off x="3409950" y="5715000"/>
              <a:ext cx="143986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3. REVERSE OSMOSIS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71" name="Rectangle 215"/>
            <p:cNvSpPr>
              <a:spLocks noChangeArrowheads="1"/>
            </p:cNvSpPr>
            <p:nvPr/>
          </p:nvSpPr>
          <p:spPr bwMode="auto">
            <a:xfrm>
              <a:off x="4684713" y="5715000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72" name="Rectangle 216"/>
            <p:cNvSpPr>
              <a:spLocks noChangeArrowheads="1"/>
            </p:cNvSpPr>
            <p:nvPr/>
          </p:nvSpPr>
          <p:spPr bwMode="auto">
            <a:xfrm>
              <a:off x="4714875" y="5715000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73" name="Rectangle 217"/>
            <p:cNvSpPr>
              <a:spLocks noChangeArrowheads="1"/>
            </p:cNvSpPr>
            <p:nvPr/>
          </p:nvSpPr>
          <p:spPr bwMode="auto">
            <a:xfrm>
              <a:off x="3409950" y="5953125"/>
              <a:ext cx="2781300" cy="457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74" name="Rectangle 218"/>
            <p:cNvSpPr>
              <a:spLocks noChangeArrowheads="1"/>
            </p:cNvSpPr>
            <p:nvPr/>
          </p:nvSpPr>
          <p:spPr bwMode="auto">
            <a:xfrm>
              <a:off x="3409950" y="5953125"/>
              <a:ext cx="2774950" cy="450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75" name="Rectangle 219"/>
            <p:cNvSpPr>
              <a:spLocks noChangeArrowheads="1"/>
            </p:cNvSpPr>
            <p:nvPr/>
          </p:nvSpPr>
          <p:spPr bwMode="auto">
            <a:xfrm>
              <a:off x="3409950" y="5953125"/>
              <a:ext cx="2774950" cy="450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76" name="Rectangle 220"/>
            <p:cNvSpPr>
              <a:spLocks noChangeArrowheads="1"/>
            </p:cNvSpPr>
            <p:nvPr/>
          </p:nvSpPr>
          <p:spPr bwMode="auto">
            <a:xfrm>
              <a:off x="3446463" y="5995988"/>
              <a:ext cx="156613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dirty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4. PANNEAUELECTRIQUE 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77" name="Rectangle 221"/>
            <p:cNvSpPr>
              <a:spLocks noChangeArrowheads="1"/>
            </p:cNvSpPr>
            <p:nvPr/>
          </p:nvSpPr>
          <p:spPr bwMode="auto">
            <a:xfrm>
              <a:off x="4757738" y="5995988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99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78" name="Rectangle 222"/>
            <p:cNvSpPr>
              <a:spLocks noChangeArrowheads="1"/>
            </p:cNvSpPr>
            <p:nvPr/>
          </p:nvSpPr>
          <p:spPr bwMode="auto">
            <a:xfrm>
              <a:off x="3446463" y="6142038"/>
              <a:ext cx="1487488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4. ELECTRICAL PANEL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79" name="Rectangle 223"/>
            <p:cNvSpPr>
              <a:spLocks noChangeArrowheads="1"/>
            </p:cNvSpPr>
            <p:nvPr/>
          </p:nvSpPr>
          <p:spPr bwMode="auto">
            <a:xfrm>
              <a:off x="4794250" y="6142038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642" name="Picture 18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99992" y="611188"/>
              <a:ext cx="4374134" cy="3279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it-IT" sz="2400" b="1" dirty="0">
                <a:solidFill>
                  <a:srgbClr val="009900"/>
                </a:solidFill>
                <a:latin typeface="Arial" charset="0"/>
              </a:rPr>
              <a:t/>
            </a:r>
            <a:br>
              <a:rPr lang="it-IT" sz="2400" b="1" dirty="0">
                <a:solidFill>
                  <a:srgbClr val="009900"/>
                </a:solidFill>
                <a:latin typeface="Arial" charset="0"/>
              </a:rPr>
            </a:br>
            <a:r>
              <a:rPr lang="it-IT" sz="2400" b="1" dirty="0" smtClean="0">
                <a:solidFill>
                  <a:srgbClr val="009900"/>
                </a:solidFill>
                <a:latin typeface="Arial" charset="0"/>
              </a:rPr>
              <a:t>INSTALLATION DE TRAITEMENT DES EAUX</a:t>
            </a:r>
            <a:r>
              <a:rPr lang="it-IT" sz="2400" b="1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2400" b="1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2400" b="1" dirty="0" smtClean="0">
                <a:solidFill>
                  <a:srgbClr val="009900"/>
                </a:solidFill>
                <a:latin typeface="Arial" charset="0"/>
              </a:rPr>
              <a:t> </a:t>
            </a:r>
            <a:r>
              <a:rPr lang="it-IT" sz="2400" b="1" dirty="0" smtClean="0">
                <a:solidFill>
                  <a:srgbClr val="3333CC"/>
                </a:solidFill>
                <a:latin typeface="Arial" charset="0"/>
              </a:rPr>
              <a:t>PLANTA DEPURADORA DE AGUAS </a:t>
            </a:r>
            <a:r>
              <a:rPr lang="it-IT" sz="2400" b="1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2400" b="1" dirty="0" smtClean="0">
                <a:solidFill>
                  <a:schemeClr val="accent2"/>
                </a:solidFill>
                <a:latin typeface="Arial" charset="0"/>
              </a:rPr>
            </a:br>
            <a:endParaRPr lang="it-IT" sz="24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4932040" y="3573016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3419872" y="357301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it-IT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1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356992"/>
            <a:ext cx="4229951" cy="2808312"/>
          </a:xfrm>
          <a:prstGeom prst="rect">
            <a:avLst/>
          </a:prstGeom>
        </p:spPr>
      </p:pic>
      <p:pic>
        <p:nvPicPr>
          <p:cNvPr id="3" name="Immagine 2" descr="IMG_1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56992"/>
            <a:ext cx="3888432" cy="2904323"/>
          </a:xfrm>
          <a:prstGeom prst="rect">
            <a:avLst/>
          </a:prstGeom>
        </p:spPr>
      </p:pic>
      <p:pic>
        <p:nvPicPr>
          <p:cNvPr id="4" name="Immagine 3" descr="IMG_1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76672"/>
            <a:ext cx="3816424" cy="266429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83968" y="4766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 smtClean="0">
                <a:solidFill>
                  <a:srgbClr val="009900"/>
                </a:solidFill>
                <a:latin typeface="Arial" charset="0"/>
              </a:rPr>
              <a:t>INSTALLATION DE TRAITEMENT DES EAUX</a:t>
            </a:r>
            <a:br>
              <a:rPr lang="it-IT" sz="1600" b="1" dirty="0" smtClean="0">
                <a:solidFill>
                  <a:srgbClr val="009900"/>
                </a:solidFill>
                <a:latin typeface="Arial" charset="0"/>
              </a:rPr>
            </a:br>
            <a:r>
              <a:rPr lang="it-IT" sz="1600" b="1" dirty="0" smtClean="0">
                <a:solidFill>
                  <a:schemeClr val="accent2"/>
                </a:solidFill>
                <a:latin typeface="Arial" charset="0"/>
              </a:rPr>
              <a:t>PLANTA DEPURADORA DE AGUAS</a:t>
            </a:r>
            <a:endParaRPr lang="it-IT" sz="1600" dirty="0"/>
          </a:p>
        </p:txBody>
      </p:sp>
      <p:sp>
        <p:nvSpPr>
          <p:cNvPr id="80" name="CasellaDiTesto 79"/>
          <p:cNvSpPr txBox="1"/>
          <p:nvPr/>
        </p:nvSpPr>
        <p:spPr>
          <a:xfrm>
            <a:off x="3995936" y="2780928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it-IT" sz="1200" dirty="0"/>
          </a:p>
        </p:txBody>
      </p:sp>
      <p:sp>
        <p:nvSpPr>
          <p:cNvPr id="81" name="CasellaDiTesto 80"/>
          <p:cNvSpPr txBox="1"/>
          <p:nvPr/>
        </p:nvSpPr>
        <p:spPr>
          <a:xfrm>
            <a:off x="3923928" y="5877272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it-IT" sz="1200" dirty="0"/>
          </a:p>
        </p:txBody>
      </p:sp>
      <p:sp>
        <p:nvSpPr>
          <p:cNvPr id="82" name="CasellaDiTesto 81"/>
          <p:cNvSpPr txBox="1"/>
          <p:nvPr/>
        </p:nvSpPr>
        <p:spPr>
          <a:xfrm>
            <a:off x="8244408" y="580526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it-IT" sz="1200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4572000" y="1124745"/>
            <a:ext cx="4032448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AutoNum type="arabicPeriod"/>
            </a:pPr>
            <a:r>
              <a:rPr lang="en-US" sz="1200" dirty="0" smtClean="0">
                <a:solidFill>
                  <a:srgbClr val="009900"/>
                </a:solidFill>
              </a:rPr>
              <a:t>P</a:t>
            </a:r>
            <a:r>
              <a:rPr lang="fr-FR" sz="1200" dirty="0" smtClean="0">
                <a:solidFill>
                  <a:srgbClr val="009900"/>
                </a:solidFill>
              </a:rPr>
              <a:t>anneau électrique</a:t>
            </a:r>
            <a:r>
              <a:rPr lang="en-US" sz="1200" dirty="0" smtClean="0">
                <a:solidFill>
                  <a:srgbClr val="009900"/>
                </a:solidFill>
              </a:rPr>
              <a:t> + RVF </a:t>
            </a:r>
            <a:r>
              <a:rPr lang="fr-FR" sz="1200" dirty="0" smtClean="0">
                <a:solidFill>
                  <a:srgbClr val="009900"/>
                </a:solidFill>
              </a:rPr>
              <a:t>pour la filtration des boues</a:t>
            </a:r>
            <a:endParaRPr lang="en-US" sz="1200" dirty="0" smtClean="0">
              <a:solidFill>
                <a:srgbClr val="009900"/>
              </a:solidFill>
            </a:endParaRPr>
          </a:p>
          <a:p>
            <a:pPr marL="228600" indent="-228600" algn="l"/>
            <a:r>
              <a:rPr lang="en-US" sz="1200" dirty="0" smtClean="0"/>
              <a:t>       </a:t>
            </a:r>
            <a:r>
              <a:rPr lang="en-US" sz="1200" dirty="0" err="1" smtClean="0">
                <a:solidFill>
                  <a:srgbClr val="3333CC"/>
                </a:solidFill>
              </a:rPr>
              <a:t>Cuadro</a:t>
            </a:r>
            <a:r>
              <a:rPr lang="en-US" sz="1200" dirty="0" smtClean="0">
                <a:solidFill>
                  <a:srgbClr val="3333CC"/>
                </a:solidFill>
              </a:rPr>
              <a:t> </a:t>
            </a:r>
            <a:r>
              <a:rPr lang="es-ES" sz="1200" dirty="0" smtClean="0">
                <a:solidFill>
                  <a:srgbClr val="3333CC"/>
                </a:solidFill>
              </a:rPr>
              <a:t>elettrico</a:t>
            </a:r>
            <a:r>
              <a:rPr lang="en-US" sz="1200" dirty="0" smtClean="0">
                <a:solidFill>
                  <a:srgbClr val="3333CC"/>
                </a:solidFill>
              </a:rPr>
              <a:t> + RVF </a:t>
            </a:r>
            <a:r>
              <a:rPr lang="en-US" sz="1200" dirty="0" err="1" smtClean="0">
                <a:solidFill>
                  <a:srgbClr val="3333CC"/>
                </a:solidFill>
              </a:rPr>
              <a:t>para</a:t>
            </a:r>
            <a:r>
              <a:rPr lang="en-US" sz="1200" dirty="0" smtClean="0">
                <a:solidFill>
                  <a:srgbClr val="3333CC"/>
                </a:solidFill>
              </a:rPr>
              <a:t> </a:t>
            </a:r>
            <a:r>
              <a:rPr lang="en-US" sz="1200" dirty="0" err="1" smtClean="0">
                <a:solidFill>
                  <a:srgbClr val="3333CC"/>
                </a:solidFill>
              </a:rPr>
              <a:t>filtracion</a:t>
            </a:r>
            <a:r>
              <a:rPr lang="en-US" sz="1200" dirty="0" smtClean="0">
                <a:solidFill>
                  <a:srgbClr val="3333CC"/>
                </a:solidFill>
              </a:rPr>
              <a:t> de </a:t>
            </a:r>
            <a:r>
              <a:rPr lang="en-US" sz="1200" dirty="0" err="1" smtClean="0">
                <a:solidFill>
                  <a:srgbClr val="3333CC"/>
                </a:solidFill>
              </a:rPr>
              <a:t>lodos</a:t>
            </a:r>
            <a:endParaRPr lang="en-US" sz="1200" dirty="0" smtClean="0">
              <a:solidFill>
                <a:srgbClr val="3333CC"/>
              </a:solidFill>
            </a:endParaRPr>
          </a:p>
          <a:p>
            <a:pPr marL="228600" indent="-228600" algn="l">
              <a:buAutoNum type="arabicPeriod" startAt="2"/>
            </a:pPr>
            <a:r>
              <a:rPr lang="en-US" sz="1200" dirty="0" smtClean="0">
                <a:solidFill>
                  <a:srgbClr val="009900"/>
                </a:solidFill>
              </a:rPr>
              <a:t>D</a:t>
            </a:r>
            <a:r>
              <a:rPr lang="fr-FR" sz="1200" dirty="0" err="1" smtClean="0">
                <a:solidFill>
                  <a:srgbClr val="009900"/>
                </a:solidFill>
              </a:rPr>
              <a:t>éminéralizateur</a:t>
            </a:r>
            <a:r>
              <a:rPr lang="fr-FR" sz="1200" dirty="0" smtClean="0">
                <a:solidFill>
                  <a:srgbClr val="009900"/>
                </a:solidFill>
              </a:rPr>
              <a:t> - DUPLEX</a:t>
            </a:r>
            <a:endParaRPr lang="en-US" sz="1200" dirty="0" smtClean="0">
              <a:solidFill>
                <a:srgbClr val="009900"/>
              </a:solidFill>
            </a:endParaRPr>
          </a:p>
          <a:p>
            <a:pPr marL="228600" indent="-228600" algn="l"/>
            <a:r>
              <a:rPr lang="en-US" sz="1200" dirty="0" smtClean="0">
                <a:solidFill>
                  <a:srgbClr val="3333CC"/>
                </a:solidFill>
              </a:rPr>
              <a:t>      </a:t>
            </a:r>
            <a:r>
              <a:rPr lang="it-IT" sz="1200" dirty="0" err="1" smtClean="0">
                <a:solidFill>
                  <a:srgbClr val="3333CC"/>
                </a:solidFill>
              </a:rPr>
              <a:t>Demineralizador</a:t>
            </a:r>
            <a:r>
              <a:rPr lang="it-IT" sz="1200" dirty="0" smtClean="0">
                <a:solidFill>
                  <a:srgbClr val="3333CC"/>
                </a:solidFill>
              </a:rPr>
              <a:t> - DUPLEX</a:t>
            </a:r>
            <a:endParaRPr lang="es-MX" sz="1200" dirty="0" smtClean="0">
              <a:solidFill>
                <a:srgbClr val="3333CC"/>
              </a:solidFill>
            </a:endParaRPr>
          </a:p>
          <a:p>
            <a:pPr marL="228600" indent="-228600" algn="l"/>
            <a:r>
              <a:rPr lang="en-US" sz="1200" dirty="0" smtClean="0">
                <a:solidFill>
                  <a:srgbClr val="009900"/>
                </a:solidFill>
              </a:rPr>
              <a:t>3.   Installation </a:t>
            </a:r>
            <a:r>
              <a:rPr lang="en-US" sz="1200" dirty="0" err="1" smtClean="0">
                <a:solidFill>
                  <a:srgbClr val="009900"/>
                </a:solidFill>
              </a:rPr>
              <a:t>Phisiques</a:t>
            </a:r>
            <a:r>
              <a:rPr lang="en-US" sz="1200" dirty="0" smtClean="0">
                <a:solidFill>
                  <a:srgbClr val="009900"/>
                </a:solidFill>
              </a:rPr>
              <a:t> – </a:t>
            </a:r>
            <a:r>
              <a:rPr lang="en-US" sz="1200" dirty="0" err="1" smtClean="0">
                <a:solidFill>
                  <a:srgbClr val="009900"/>
                </a:solidFill>
              </a:rPr>
              <a:t>chimiques</a:t>
            </a:r>
            <a:r>
              <a:rPr lang="en-US" sz="1200" dirty="0" smtClean="0">
                <a:solidFill>
                  <a:srgbClr val="009900"/>
                </a:solidFill>
              </a:rPr>
              <a:t> avec:</a:t>
            </a:r>
          </a:p>
          <a:p>
            <a:pPr marL="228600" indent="-228600" algn="l"/>
            <a:r>
              <a:rPr lang="en-US" sz="1200" dirty="0" smtClean="0">
                <a:solidFill>
                  <a:srgbClr val="009900"/>
                </a:solidFill>
              </a:rPr>
              <a:t>      PLC </a:t>
            </a:r>
            <a:r>
              <a:rPr lang="fr-FR" sz="1200" dirty="0" smtClean="0">
                <a:solidFill>
                  <a:srgbClr val="009900"/>
                </a:solidFill>
              </a:rPr>
              <a:t>pour l'automatisation</a:t>
            </a:r>
            <a:endParaRPr lang="en-US" sz="1200" dirty="0" smtClean="0">
              <a:solidFill>
                <a:srgbClr val="009900"/>
              </a:solidFill>
            </a:endParaRPr>
          </a:p>
          <a:p>
            <a:pPr marL="228600" indent="-228600" algn="l"/>
            <a:r>
              <a:rPr lang="en-US" sz="1200" dirty="0" smtClean="0">
                <a:solidFill>
                  <a:srgbClr val="009900"/>
                </a:solidFill>
              </a:rPr>
              <a:t>      TOUCH  Screen </a:t>
            </a:r>
          </a:p>
          <a:p>
            <a:pPr marL="228600" indent="-228600" algn="l"/>
            <a:r>
              <a:rPr lang="en-US" sz="1200" dirty="0" smtClean="0"/>
              <a:t>       </a:t>
            </a:r>
            <a:r>
              <a:rPr lang="en-US" sz="1200" dirty="0" err="1" smtClean="0">
                <a:solidFill>
                  <a:srgbClr val="3333CC"/>
                </a:solidFill>
              </a:rPr>
              <a:t>Implantacion</a:t>
            </a:r>
            <a:r>
              <a:rPr lang="en-US" sz="1200" dirty="0" smtClean="0">
                <a:solidFill>
                  <a:srgbClr val="3333CC"/>
                </a:solidFill>
              </a:rPr>
              <a:t> </a:t>
            </a:r>
            <a:r>
              <a:rPr lang="en-US" sz="1200" dirty="0" err="1" smtClean="0">
                <a:solidFill>
                  <a:srgbClr val="3333CC"/>
                </a:solidFill>
              </a:rPr>
              <a:t>Fisico</a:t>
            </a:r>
            <a:r>
              <a:rPr lang="en-US" sz="1200" dirty="0" smtClean="0">
                <a:solidFill>
                  <a:srgbClr val="3333CC"/>
                </a:solidFill>
              </a:rPr>
              <a:t> - </a:t>
            </a:r>
            <a:r>
              <a:rPr lang="en-US" sz="1200" dirty="0" err="1" smtClean="0">
                <a:solidFill>
                  <a:srgbClr val="3333CC"/>
                </a:solidFill>
              </a:rPr>
              <a:t>Quimica</a:t>
            </a:r>
            <a:endParaRPr lang="en-US" sz="1200" dirty="0" smtClean="0">
              <a:solidFill>
                <a:srgbClr val="3333CC"/>
              </a:solidFill>
            </a:endParaRPr>
          </a:p>
          <a:p>
            <a:pPr marL="228600" indent="-228600" algn="l"/>
            <a:r>
              <a:rPr lang="en-US" sz="1200" dirty="0" smtClean="0">
                <a:solidFill>
                  <a:srgbClr val="3333CC"/>
                </a:solidFill>
              </a:rPr>
              <a:t>       </a:t>
            </a:r>
            <a:r>
              <a:rPr lang="es-ES" sz="1200" dirty="0" smtClean="0">
                <a:solidFill>
                  <a:srgbClr val="3333CC"/>
                </a:solidFill>
              </a:rPr>
              <a:t>PLC para automatización</a:t>
            </a:r>
            <a:endParaRPr lang="en-US" sz="1200" dirty="0" smtClean="0">
              <a:solidFill>
                <a:srgbClr val="3333CC"/>
              </a:solidFill>
            </a:endParaRPr>
          </a:p>
          <a:p>
            <a:pPr marL="228600" indent="-228600" algn="l"/>
            <a:r>
              <a:rPr lang="en-US" sz="1200" dirty="0" smtClean="0">
                <a:solidFill>
                  <a:srgbClr val="3333CC"/>
                </a:solidFill>
              </a:rPr>
              <a:t>       Touch Screen</a:t>
            </a:r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dirty="0" smtClean="0"/>
          </a:p>
          <a:p>
            <a:pPr marL="228600" indent="-228600" algn="l">
              <a:buAutoNum type="arabicPeriod"/>
            </a:pPr>
            <a:endParaRPr lang="it-IT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136904" cy="914400"/>
          </a:xfrm>
        </p:spPr>
        <p:txBody>
          <a:bodyPr/>
          <a:lstStyle/>
          <a:p>
            <a:r>
              <a:rPr lang="fr-FR" sz="2400" b="1" dirty="0" smtClean="0">
                <a:solidFill>
                  <a:srgbClr val="009900"/>
                </a:solidFill>
                <a:latin typeface="Arial" charset="0"/>
              </a:rPr>
              <a:t>INSTALLATION DE TRAITEMENT DE L'EAU PRIMAIRE</a:t>
            </a:r>
            <a:r>
              <a:rPr lang="it-IT" sz="2400" b="1" dirty="0">
                <a:solidFill>
                  <a:srgbClr val="009900"/>
                </a:solidFill>
                <a:latin typeface="Arial" charset="0"/>
              </a:rPr>
              <a:t/>
            </a:r>
            <a:br>
              <a:rPr lang="it-IT" sz="2400" b="1" dirty="0">
                <a:solidFill>
                  <a:srgbClr val="009900"/>
                </a:solidFill>
                <a:latin typeface="Arial" charset="0"/>
              </a:rPr>
            </a:br>
            <a:r>
              <a:rPr lang="it-IT" sz="2400" b="1" dirty="0" smtClean="0">
                <a:solidFill>
                  <a:srgbClr val="3333CC"/>
                </a:solidFill>
                <a:latin typeface="Arial" charset="0"/>
              </a:rPr>
              <a:t> PLANTA DEPURADORA DE AGUAS </a:t>
            </a:r>
            <a:endParaRPr lang="it-IT" sz="2400" b="1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18435" name="Group 3"/>
          <p:cNvGrpSpPr>
            <a:grpSpLocks noChangeAspect="1"/>
          </p:cNvGrpSpPr>
          <p:nvPr/>
        </p:nvGrpSpPr>
        <p:grpSpPr bwMode="auto">
          <a:xfrm>
            <a:off x="179512" y="1268412"/>
            <a:ext cx="8640262" cy="5589588"/>
            <a:chOff x="0" y="799"/>
            <a:chExt cx="5969" cy="3521"/>
          </a:xfrm>
        </p:grpSpPr>
        <p:sp>
          <p:nvSpPr>
            <p:cNvPr id="18434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941"/>
              <a:ext cx="5553" cy="3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06" y="799"/>
              <a:ext cx="2263" cy="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" y="799"/>
              <a:ext cx="3930" cy="3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1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7187"/>
            <a:ext cx="3286705" cy="473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2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628800"/>
            <a:ext cx="4867939" cy="33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260648"/>
            <a:ext cx="7772400" cy="11430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9900"/>
                </a:solidFill>
                <a:latin typeface="Arial" charset="0"/>
              </a:rPr>
              <a:t>INSTALLATION DE TRAITEMENT DES EAUX </a:t>
            </a:r>
            <a:r>
              <a:rPr lang="it-IT" sz="2400" b="1" dirty="0">
                <a:solidFill>
                  <a:srgbClr val="009900"/>
                </a:solidFill>
                <a:latin typeface="Arial" charset="0"/>
              </a:rPr>
              <a:t/>
            </a:r>
            <a:br>
              <a:rPr lang="it-IT" sz="2400" b="1" dirty="0">
                <a:solidFill>
                  <a:srgbClr val="009900"/>
                </a:solidFill>
                <a:latin typeface="Arial" charset="0"/>
              </a:rPr>
            </a:br>
            <a:r>
              <a:rPr lang="it-IT" sz="2400" b="1" dirty="0" smtClean="0">
                <a:solidFill>
                  <a:srgbClr val="3333CC"/>
                </a:solidFill>
                <a:latin typeface="Arial" charset="0"/>
              </a:rPr>
              <a:t> PLANTA DEPURADORA DE AGUAS </a:t>
            </a:r>
            <a:endParaRPr lang="it-IT" sz="2400" b="1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995936" y="4941168"/>
            <a:ext cx="4536504" cy="168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Installation de traitement des eaux PHISIQUE – CHEMIQUE avec:</a:t>
            </a:r>
          </a:p>
          <a:p>
            <a:pPr algn="l">
              <a:buFontTx/>
              <a:buChar char="-"/>
            </a:pPr>
            <a:r>
              <a:rPr lang="fr-FR" sz="1100" b="1" dirty="0" smtClean="0">
                <a:solidFill>
                  <a:srgbClr val="009900"/>
                </a:solidFill>
              </a:rPr>
              <a:t>- PLC pour l’automatisation</a:t>
            </a:r>
          </a:p>
          <a:p>
            <a:pPr algn="l">
              <a:buFontTx/>
              <a:buChar char="-"/>
            </a:pPr>
            <a:r>
              <a:rPr lang="fr-FR" sz="1100" b="1" dirty="0" smtClean="0">
                <a:solidFill>
                  <a:srgbClr val="009900"/>
                </a:solidFill>
              </a:rPr>
              <a:t>- TOUCH SCREEN pour visualisation</a:t>
            </a:r>
          </a:p>
          <a:p>
            <a:pPr algn="l">
              <a:buFontTx/>
              <a:buChar char="-"/>
            </a:pPr>
            <a:endParaRPr lang="fr-FR" sz="1100" b="1" dirty="0" smtClean="0">
              <a:solidFill>
                <a:srgbClr val="009900"/>
              </a:solidFill>
            </a:endParaRPr>
          </a:p>
          <a:p>
            <a:pPr algn="l">
              <a:buFontTx/>
              <a:buChar char="-"/>
            </a:pPr>
            <a:r>
              <a:rPr lang="es-ES" sz="1100" b="1" dirty="0" smtClean="0">
                <a:solidFill>
                  <a:srgbClr val="3333CC"/>
                </a:solidFill>
              </a:rPr>
              <a:t>Planta  depuradora de aguas FISICO – QUIMICA   con:</a:t>
            </a:r>
          </a:p>
          <a:p>
            <a:pPr algn="l">
              <a:buFontTx/>
              <a:buChar char="-"/>
            </a:pPr>
            <a:r>
              <a:rPr lang="es-ES" sz="1100" b="1" dirty="0" smtClean="0">
                <a:solidFill>
                  <a:srgbClr val="3333CC"/>
                </a:solidFill>
              </a:rPr>
              <a:t>-  PLC  para automatización</a:t>
            </a:r>
          </a:p>
          <a:p>
            <a:pPr algn="l">
              <a:buFontTx/>
              <a:buChar char="-"/>
            </a:pPr>
            <a:r>
              <a:rPr lang="es-ES" sz="1100" b="1" dirty="0" smtClean="0">
                <a:solidFill>
                  <a:srgbClr val="3333CC"/>
                </a:solidFill>
              </a:rPr>
              <a:t>- TOUCH  SCREEN  para  visualización</a:t>
            </a:r>
          </a:p>
          <a:p>
            <a:pPr algn="l">
              <a:buFontTx/>
              <a:buChar char="-"/>
            </a:pPr>
            <a:endParaRPr lang="fr-FR" sz="11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WP_20141007_002 - C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1484784"/>
            <a:ext cx="5112567" cy="410445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915888"/>
          </a:xfrm>
        </p:spPr>
        <p:txBody>
          <a:bodyPr/>
          <a:lstStyle/>
          <a:p>
            <a:r>
              <a:rPr lang="fr-FR" sz="2400" b="1" dirty="0" smtClean="0">
                <a:solidFill>
                  <a:srgbClr val="009900"/>
                </a:solidFill>
              </a:rPr>
              <a:t/>
            </a:r>
            <a:br>
              <a:rPr lang="fr-FR" sz="2400" b="1" dirty="0" smtClean="0">
                <a:solidFill>
                  <a:srgbClr val="009900"/>
                </a:solidFill>
              </a:rPr>
            </a:br>
            <a:endParaRPr lang="it-IT" sz="2400" b="1" dirty="0">
              <a:solidFill>
                <a:srgbClr val="0099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180528" y="404664"/>
            <a:ext cx="93245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900" b="1" dirty="0" smtClean="0">
                <a:solidFill>
                  <a:srgbClr val="009900"/>
                </a:solidFill>
                <a:latin typeface="Arial" charset="0"/>
              </a:rPr>
              <a:t>INSTALLATION DE TRAITEMENT DES EAUX </a:t>
            </a:r>
            <a:r>
              <a:rPr lang="it-IT" sz="19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FR" sz="19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ÉCHANGE D'IONS - CHROME</a:t>
            </a:r>
            <a:r>
              <a:rPr lang="it-IT" sz="19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900" b="1" dirty="0" smtClean="0">
                <a:solidFill>
                  <a:srgbClr val="009900"/>
                </a:solidFill>
                <a:latin typeface="Arial" charset="0"/>
              </a:rPr>
              <a:t/>
            </a:r>
            <a:br>
              <a:rPr lang="it-IT" sz="1900" b="1" dirty="0" smtClean="0">
                <a:solidFill>
                  <a:srgbClr val="009900"/>
                </a:solidFill>
                <a:latin typeface="Arial" charset="0"/>
              </a:rPr>
            </a:br>
            <a:r>
              <a:rPr lang="it-IT" sz="1900" b="1" dirty="0" smtClean="0">
                <a:solidFill>
                  <a:srgbClr val="3333CC"/>
                </a:solidFill>
                <a:latin typeface="Arial" charset="0"/>
              </a:rPr>
              <a:t> PLANTA DEPURADORA DE AGUAS - </a:t>
            </a:r>
            <a:r>
              <a:rPr lang="es-ES" sz="19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INTERCAMBIO IÓNICO - CROMO</a:t>
            </a:r>
            <a:r>
              <a:rPr lang="it-IT" sz="19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it-IT" sz="1900" dirty="0"/>
          </a:p>
        </p:txBody>
      </p:sp>
      <p:pic>
        <p:nvPicPr>
          <p:cNvPr id="10" name="Segnaposto contenuto 9" descr="WP_20141007_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3149483" cy="4114800"/>
          </a:xfrm>
        </p:spPr>
      </p:pic>
      <p:pic>
        <p:nvPicPr>
          <p:cNvPr id="11" name="Immagine 10" descr="WP_20141007_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700808"/>
            <a:ext cx="2952328" cy="2775189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096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 anchor="ctr"/>
          <a:lstStyle/>
          <a:p>
            <a:pPr>
              <a:spcBef>
                <a:spcPct val="0"/>
              </a:spcBef>
            </a:pPr>
            <a:endParaRPr lang="it-IT" sz="20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99592" y="188640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INSTALLATION DE TRAITEMENT DES EAUX </a:t>
            </a:r>
            <a:r>
              <a:rPr lang="it-IT" sz="1400" b="1" dirty="0" smtClean="0">
                <a:solidFill>
                  <a:srgbClr val="009900"/>
                </a:solidFill>
                <a:latin typeface="Arial" charset="0"/>
              </a:rPr>
              <a:t/>
            </a:r>
            <a:br>
              <a:rPr lang="it-IT" sz="1400" b="1" dirty="0" smtClean="0">
                <a:solidFill>
                  <a:srgbClr val="009900"/>
                </a:solidFill>
                <a:latin typeface="Arial" charset="0"/>
              </a:rPr>
            </a:br>
            <a:r>
              <a:rPr lang="it-IT" sz="1400" b="1" dirty="0" smtClean="0">
                <a:solidFill>
                  <a:srgbClr val="3333CC"/>
                </a:solidFill>
                <a:latin typeface="Arial" charset="0"/>
              </a:rPr>
              <a:t> PLANTA DEPURADORA DE AGUAS </a:t>
            </a:r>
            <a:endParaRPr lang="it-IT" sz="1400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AutoShape 2"/>
          <p:cNvSpPr>
            <a:spLocks noChangeAspect="1" noChangeArrowheads="1" noTextEdit="1"/>
          </p:cNvSpPr>
          <p:nvPr/>
        </p:nvSpPr>
        <p:spPr bwMode="auto">
          <a:xfrm>
            <a:off x="-1692696" y="1295400"/>
            <a:ext cx="6510337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692696"/>
            <a:ext cx="5544616" cy="39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-576684" y="5308600"/>
            <a:ext cx="96837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-1656184" y="5465762"/>
            <a:ext cx="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-179809" y="5465762"/>
            <a:ext cx="920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-1656184" y="5621337"/>
            <a:ext cx="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-527471" y="5621337"/>
            <a:ext cx="920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93" name="Rectangle 33"/>
          <p:cNvSpPr>
            <a:spLocks noChangeArrowheads="1"/>
          </p:cNvSpPr>
          <p:nvPr/>
        </p:nvSpPr>
        <p:spPr bwMode="auto">
          <a:xfrm>
            <a:off x="-1656184" y="6402387"/>
            <a:ext cx="103187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97" name="Rectangle 37"/>
          <p:cNvSpPr>
            <a:spLocks noChangeArrowheads="1"/>
          </p:cNvSpPr>
          <p:nvPr/>
        </p:nvSpPr>
        <p:spPr bwMode="auto">
          <a:xfrm>
            <a:off x="-1656184" y="6559550"/>
            <a:ext cx="16510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cs typeface="Arial" pitchFamily="34" charset="0"/>
              </a:rPr>
              <a:t>  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0" name="Rectangle 40"/>
          <p:cNvSpPr>
            <a:spLocks noChangeArrowheads="1"/>
          </p:cNvSpPr>
          <p:nvPr/>
        </p:nvSpPr>
        <p:spPr bwMode="auto">
          <a:xfrm>
            <a:off x="-1656184" y="6715125"/>
            <a:ext cx="103187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04" name="Rectangle 44"/>
          <p:cNvSpPr>
            <a:spLocks noChangeArrowheads="1"/>
          </p:cNvSpPr>
          <p:nvPr/>
        </p:nvSpPr>
        <p:spPr bwMode="auto">
          <a:xfrm>
            <a:off x="-1656184" y="6872287"/>
            <a:ext cx="128587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rgbClr val="009900"/>
                </a:solidFill>
                <a:effectLst/>
                <a:latin typeface="Times New Roman" pitchFamily="18" charset="0"/>
                <a:cs typeface="Arial" pitchFamily="34" charset="0"/>
              </a:rPr>
              <a:t> 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ttangolo 90"/>
          <p:cNvSpPr/>
          <p:nvPr/>
        </p:nvSpPr>
        <p:spPr>
          <a:xfrm>
            <a:off x="1259632" y="4581128"/>
            <a:ext cx="22860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b="1" dirty="0" smtClean="0">
                <a:solidFill>
                  <a:srgbClr val="009900"/>
                </a:solidFill>
              </a:rPr>
              <a:t>APLICATIONES:</a:t>
            </a:r>
          </a:p>
          <a:p>
            <a:pPr algn="l">
              <a:spcBef>
                <a:spcPts val="0"/>
              </a:spcBef>
            </a:pPr>
            <a:r>
              <a:rPr lang="fr-FR" dirty="0" smtClean="0">
                <a:solidFill>
                  <a:srgbClr val="009900"/>
                </a:solidFill>
              </a:rPr>
              <a:t>- LIGNES GALVANIQUES</a:t>
            </a:r>
          </a:p>
          <a:p>
            <a:pPr algn="l">
              <a:spcBef>
                <a:spcPts val="0"/>
              </a:spcBef>
            </a:pPr>
            <a:r>
              <a:rPr lang="fr-FR" dirty="0" smtClean="0">
                <a:solidFill>
                  <a:srgbClr val="009900"/>
                </a:solidFill>
              </a:rPr>
              <a:t>- PEINTURE</a:t>
            </a:r>
          </a:p>
          <a:p>
            <a:pPr algn="l">
              <a:spcBef>
                <a:spcPts val="0"/>
              </a:spcBef>
            </a:pPr>
            <a:r>
              <a:rPr lang="fr-FR" dirty="0" smtClean="0">
                <a:solidFill>
                  <a:srgbClr val="009900"/>
                </a:solidFill>
              </a:rPr>
              <a:t>- TUNEL DE     PRETRAITEMENT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fr-FR" dirty="0" smtClean="0">
                <a:solidFill>
                  <a:srgbClr val="009900"/>
                </a:solidFill>
              </a:rPr>
              <a:t>ELECTROPHORESE</a:t>
            </a:r>
          </a:p>
          <a:p>
            <a:pPr algn="l">
              <a:buFontTx/>
              <a:buChar char="-"/>
            </a:pPr>
            <a:endParaRPr lang="fr-FR" sz="800" dirty="0" smtClean="0">
              <a:solidFill>
                <a:srgbClr val="009900"/>
              </a:solidFill>
            </a:endParaRPr>
          </a:p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CARACTERISTIQUES: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fr-FR" sz="1100" dirty="0" smtClean="0">
                <a:solidFill>
                  <a:srgbClr val="009900"/>
                </a:solidFill>
              </a:rPr>
              <a:t> Débit :  3 – 15 </a:t>
            </a:r>
            <a:r>
              <a:rPr lang="fr-FR" sz="1100" dirty="0" err="1" smtClean="0">
                <a:solidFill>
                  <a:srgbClr val="009900"/>
                </a:solidFill>
              </a:rPr>
              <a:t>mc</a:t>
            </a:r>
            <a:r>
              <a:rPr lang="fr-FR" sz="1100" dirty="0" smtClean="0">
                <a:solidFill>
                  <a:srgbClr val="009900"/>
                </a:solidFill>
              </a:rPr>
              <a:t>/h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fr-FR" sz="1100" dirty="0" smtClean="0">
                <a:solidFill>
                  <a:srgbClr val="009900"/>
                </a:solidFill>
              </a:rPr>
              <a:t> Construction avec des </a:t>
            </a:r>
            <a:r>
              <a:rPr lang="fr-FR" sz="1100" dirty="0" err="1" smtClean="0">
                <a:solidFill>
                  <a:srgbClr val="009900"/>
                </a:solidFill>
              </a:rPr>
              <a:t>rèservoirs</a:t>
            </a:r>
            <a:r>
              <a:rPr lang="fr-FR" sz="1100" dirty="0" smtClean="0">
                <a:solidFill>
                  <a:srgbClr val="009900"/>
                </a:solidFill>
              </a:rPr>
              <a:t> en</a:t>
            </a:r>
          </a:p>
          <a:p>
            <a:pPr algn="l">
              <a:spcBef>
                <a:spcPts val="0"/>
              </a:spcBef>
            </a:pPr>
            <a:r>
              <a:rPr lang="fr-FR" sz="1100" dirty="0" smtClean="0">
                <a:solidFill>
                  <a:srgbClr val="009900"/>
                </a:solidFill>
              </a:rPr>
              <a:t>   </a:t>
            </a:r>
            <a:r>
              <a:rPr lang="fr-FR" sz="1100" dirty="0" err="1" smtClean="0">
                <a:solidFill>
                  <a:srgbClr val="009900"/>
                </a:solidFill>
              </a:rPr>
              <a:t>polyethyène</a:t>
            </a:r>
            <a:r>
              <a:rPr lang="fr-FR" sz="1100" dirty="0" smtClean="0">
                <a:solidFill>
                  <a:srgbClr val="009900"/>
                </a:solidFill>
              </a:rPr>
              <a:t>, décanteur lamellaire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fr-FR" sz="1100" dirty="0" smtClean="0">
                <a:solidFill>
                  <a:srgbClr val="009900"/>
                </a:solidFill>
              </a:rPr>
              <a:t> Filtration de  boues :  RVF</a:t>
            </a:r>
          </a:p>
          <a:p>
            <a:pPr algn="l"/>
            <a:endParaRPr lang="it-IT" dirty="0">
              <a:solidFill>
                <a:srgbClr val="009900"/>
              </a:solidFill>
            </a:endParaRPr>
          </a:p>
        </p:txBody>
      </p:sp>
      <p:sp>
        <p:nvSpPr>
          <p:cNvPr id="76" name="Rettangolo 75"/>
          <p:cNvSpPr/>
          <p:nvPr/>
        </p:nvSpPr>
        <p:spPr>
          <a:xfrm>
            <a:off x="4427984" y="4581128"/>
            <a:ext cx="23042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b="1" dirty="0" smtClean="0">
                <a:solidFill>
                  <a:srgbClr val="3333CC"/>
                </a:solidFill>
              </a:rPr>
              <a:t>APLICACION</a:t>
            </a:r>
          </a:p>
          <a:p>
            <a:pPr algn="l">
              <a:spcBef>
                <a:spcPts val="0"/>
              </a:spcBef>
            </a:pPr>
            <a:r>
              <a:rPr lang="es-ES" dirty="0" smtClean="0">
                <a:solidFill>
                  <a:srgbClr val="3333CC"/>
                </a:solidFill>
              </a:rPr>
              <a:t>- LÍNEAS GALVÁNICAS</a:t>
            </a:r>
          </a:p>
          <a:p>
            <a:pPr algn="l">
              <a:spcBef>
                <a:spcPts val="0"/>
              </a:spcBef>
            </a:pPr>
            <a:r>
              <a:rPr lang="es-ES" dirty="0" smtClean="0">
                <a:solidFill>
                  <a:srgbClr val="3333CC"/>
                </a:solidFill>
              </a:rPr>
              <a:t>- PINTAR PLANTAS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s-ES" dirty="0" smtClean="0">
                <a:solidFill>
                  <a:srgbClr val="3333CC"/>
                </a:solidFill>
              </a:rPr>
              <a:t>TUNEL DE PRETRATAMIENTO</a:t>
            </a:r>
          </a:p>
          <a:p>
            <a:pPr algn="l">
              <a:spcBef>
                <a:spcPts val="0"/>
              </a:spcBef>
            </a:pPr>
            <a:r>
              <a:rPr lang="es-ES" dirty="0" smtClean="0">
                <a:solidFill>
                  <a:srgbClr val="3333CC"/>
                </a:solidFill>
              </a:rPr>
              <a:t>- ELECTROFORESIS</a:t>
            </a:r>
            <a:endParaRPr lang="it-IT" dirty="0">
              <a:solidFill>
                <a:srgbClr val="3333CC"/>
              </a:solidFill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4427984" y="5517232"/>
            <a:ext cx="37444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100" b="1" dirty="0" smtClean="0">
                <a:solidFill>
                  <a:srgbClr val="3333CC"/>
                </a:solidFill>
              </a:rPr>
              <a:t>CARACTERISTIQUES: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s-ES" sz="1100" dirty="0" smtClean="0">
                <a:solidFill>
                  <a:srgbClr val="3333CC"/>
                </a:solidFill>
              </a:rPr>
              <a:t> Volumen : 3 - 15 mc / h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- Construcción  -     polipropileno, 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s-ES" sz="1100" dirty="0" smtClean="0">
                <a:solidFill>
                  <a:srgbClr val="3333CC"/>
                </a:solidFill>
              </a:rPr>
              <a:t> Espesador de lodos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-  Filtración de lodos: RVF</a:t>
            </a:r>
            <a:endParaRPr lang="it-IT" sz="11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4419600" cy="5791200"/>
          </a:xfrm>
        </p:spPr>
        <p:txBody>
          <a:bodyPr/>
          <a:lstStyle/>
          <a:p>
            <a:pPr>
              <a:buFontTx/>
              <a:buNone/>
            </a:pPr>
            <a:r>
              <a:rPr lang="it-IT" sz="2000" b="1" dirty="0" smtClean="0">
                <a:latin typeface="Arial" charset="0"/>
                <a:cs typeface="Arial" charset="0"/>
              </a:rPr>
              <a:t>PRESENTATION</a:t>
            </a:r>
            <a:endParaRPr lang="it-IT" sz="2000" b="1" dirty="0">
              <a:latin typeface="Arial" charset="0"/>
              <a:cs typeface="Arial" charset="0"/>
            </a:endParaRP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TECNOCONSULTING a commencé son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activité en tant que TECNODEPUR s.r.l.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dans le domaine de la purification de l'eau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depuis 1981. 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Notre activité est particulièrement orientée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vers le traitement de l'eau polluée avec des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colorants, encres et métaux de:</a:t>
            </a:r>
            <a:br>
              <a:rPr lang="fr-FR" sz="1600" dirty="0" smtClean="0">
                <a:latin typeface="Arial" pitchFamily="34" charset="0"/>
                <a:cs typeface="Arial" pitchFamily="34" charset="0"/>
              </a:rPr>
            </a:br>
            <a:r>
              <a:rPr lang="fr-FR" sz="1400" dirty="0" smtClean="0">
                <a:latin typeface="Arial" pitchFamily="34" charset="0"/>
                <a:cs typeface="Arial" pitchFamily="34" charset="0"/>
              </a:rPr>
              <a:t> • INDUSTRIES GALVANIQUES</a:t>
            </a:r>
            <a:br>
              <a:rPr lang="fr-FR" sz="1400" dirty="0" smtClean="0">
                <a:latin typeface="Arial" pitchFamily="34" charset="0"/>
                <a:cs typeface="Arial" pitchFamily="34" charset="0"/>
              </a:rPr>
            </a:br>
            <a:r>
              <a:rPr lang="fr-FR" sz="1400" dirty="0" smtClean="0">
                <a:latin typeface="Arial" pitchFamily="34" charset="0"/>
                <a:cs typeface="Arial" pitchFamily="34" charset="0"/>
              </a:rPr>
              <a:t> • INDUSTRIES DE PEINTURE.</a:t>
            </a:r>
            <a:br>
              <a:rPr lang="fr-FR" sz="1400" dirty="0" smtClean="0">
                <a:latin typeface="Arial" pitchFamily="34" charset="0"/>
                <a:cs typeface="Arial" pitchFamily="34" charset="0"/>
              </a:rPr>
            </a:br>
            <a:r>
              <a:rPr lang="fr-FR" sz="1400" dirty="0" smtClean="0">
                <a:latin typeface="Arial" pitchFamily="34" charset="0"/>
                <a:cs typeface="Arial" pitchFamily="34" charset="0"/>
              </a:rPr>
              <a:t> • INDUSTRIES DE TRAITEMENT DES MÉTAUX.</a:t>
            </a: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La société est un leader dans ces secteurs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avec la spécialisation susmentionnée, avec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plus de 400 installations dans tous les pays du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monde.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 En outre, cette spécialisation nous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permet d'améliorer le processus de production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avec des récupérations de matières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premières, le recyclage et la réutilisation des</a:t>
            </a:r>
          </a:p>
          <a:p>
            <a:pPr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eaux de lavage.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endParaRPr lang="it-IT" sz="1800" b="1" dirty="0">
              <a:latin typeface="Arial" charset="0"/>
              <a:cs typeface="Arial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953000" y="533400"/>
            <a:ext cx="403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2800" b="1">
              <a:latin typeface="Arial" charset="0"/>
              <a:cs typeface="Arial" charset="0"/>
            </a:endParaRPr>
          </a:p>
          <a:p>
            <a:pPr marL="342900" indent="-342900" algn="l"/>
            <a:endParaRPr lang="en-GB" sz="2800">
              <a:solidFill>
                <a:srgbClr val="339966"/>
              </a:solidFill>
              <a:latin typeface="Arial" charset="0"/>
              <a:cs typeface="Arial" charset="0"/>
            </a:endParaRPr>
          </a:p>
          <a:p>
            <a:pPr marL="342900" indent="-342900" algn="l"/>
            <a:r>
              <a:rPr lang="it-IT" sz="3200" b="1">
                <a:latin typeface="Arial" charset="0"/>
                <a:cs typeface="Arial" charset="0"/>
              </a:rPr>
              <a:t> </a:t>
            </a:r>
            <a:endParaRPr lang="it-IT" sz="2400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572000" y="332656"/>
            <a:ext cx="4419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>
              <a:lnSpc>
                <a:spcPct val="90000"/>
              </a:lnSpc>
            </a:pPr>
            <a:r>
              <a:rPr lang="it-IT" sz="20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INFO</a:t>
            </a:r>
            <a:endParaRPr lang="it-IT" sz="1200" b="1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algn="just"/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TECNOCONSULTING comenzó su actividad como TECNODEPUR s.r.l. en el campo de tratamiento de agua desde 1981.</a:t>
            </a:r>
            <a:endParaRPr lang="it-IT" sz="1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Nuestra actividad está especialmente orientada al tratamiento de aguas contaminadas con tintes, tintas y metales 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de:INDUSTRIA-GALVANIZANTE,  PINTURA.</a:t>
            </a:r>
            <a:endParaRPr lang="it-IT" sz="16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La compañía es líder en estos sectores con la especialización antes mencionada, con más de 400 plantas que operan en los países del mundo. </a:t>
            </a:r>
          </a:p>
          <a:p>
            <a:pPr algn="just"/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Además, esta especialización nos permite mejorar el proceso de producción con recuperaciones de materia prima, reciclaje y reutilización de las aguas de lavado.</a:t>
            </a:r>
            <a:endParaRPr lang="it-IT" sz="1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600" b="1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800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8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6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6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600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627784" y="6093296"/>
            <a:ext cx="4572000" cy="31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sz="1600" b="1" dirty="0" smtClean="0">
                <a:solidFill>
                  <a:srgbClr val="993300"/>
                </a:solidFill>
                <a:latin typeface="Arial" charset="0"/>
                <a:cs typeface="Arial" charset="0"/>
              </a:rPr>
              <a:t>TECNOCONSULTING </a:t>
            </a:r>
            <a:r>
              <a:rPr lang="it-IT" sz="1600" b="1" dirty="0" err="1" smtClean="0">
                <a:solidFill>
                  <a:srgbClr val="993300"/>
                </a:solidFill>
                <a:latin typeface="Arial" charset="0"/>
                <a:cs typeface="Arial" charset="0"/>
              </a:rPr>
              <a:t>s.n.c</a:t>
            </a:r>
            <a:r>
              <a:rPr lang="it-IT" sz="1600" b="1" dirty="0" smtClean="0">
                <a:solidFill>
                  <a:srgbClr val="993300"/>
                </a:solidFill>
                <a:latin typeface="Arial" charset="0"/>
                <a:cs typeface="Arial" charset="0"/>
              </a:rPr>
              <a:t> &amp; C.</a:t>
            </a:r>
            <a:endParaRPr lang="it-IT" sz="1600" b="1" dirty="0">
              <a:solidFill>
                <a:srgbClr val="9933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736" name="Group 608"/>
          <p:cNvGraphicFramePr>
            <a:graphicFrameLocks noGrp="1"/>
          </p:cNvGraphicFramePr>
          <p:nvPr/>
        </p:nvGraphicFramePr>
        <p:xfrm>
          <a:off x="381000" y="685800"/>
          <a:ext cx="8458200" cy="57912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400" b="1" dirty="0" smtClean="0">
                          <a:solidFill>
                            <a:srgbClr val="009900"/>
                          </a:solidFill>
                        </a:rPr>
                        <a:t>PEINTURE</a:t>
                      </a:r>
                      <a:r>
                        <a:rPr lang="fr-FR" sz="1400" b="1" dirty="0" smtClean="0"/>
                        <a:t> / </a:t>
                      </a:r>
                      <a:r>
                        <a:rPr lang="es-ES" sz="1400" b="1" dirty="0" smtClean="0">
                          <a:solidFill>
                            <a:srgbClr val="3333CC"/>
                          </a:solidFill>
                        </a:rPr>
                        <a:t>PINTURA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URANIA COLOR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FOSFATAZIONE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STAME</a:t>
                      </a: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SBAVATURA LUC.METALLI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AROSIO (CO)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S.A.S.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FOSFATAZIONE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ZINGONIA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PADUA IMPIANTI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 TEMPRA ACCIAI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BRUNITURA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M.SE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MANES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BRUNITURA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MACCHIARULO FRANCO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BUCCINASCO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OFF. RIVADOSSI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CONDINO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RECON CABLAGGI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 RAME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CERNUSCO S/N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 SUD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ARIENZO (CE)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AUSTRALIA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COLOR SUD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CELANO (AQ)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STARTEC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BURATTATURA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CENATE SOPRA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DORVER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– NICHEL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PADERNO DUGNANO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ALCAN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PRETRATT. ALLUMINIO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TOULOUSE - FRANCIA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STABIL. MILITARE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VELO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TERNI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R.C.I.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POTENZA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OS.AL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MASSALENGO (LO)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PRECISA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PROD.EXPLOS.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TEANO (CE)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712" name="Text Box 584"/>
          <p:cNvSpPr txBox="1">
            <a:spLocks noChangeArrowheads="1"/>
          </p:cNvSpPr>
          <p:nvPr/>
        </p:nvSpPr>
        <p:spPr bwMode="auto">
          <a:xfrm>
            <a:off x="395536" y="228600"/>
            <a:ext cx="8352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rgbClr val="009900"/>
                </a:solidFill>
              </a:rPr>
              <a:t>LISTE DE RÉFÉRENCE </a:t>
            </a:r>
            <a:r>
              <a:rPr lang="fr-FR" sz="1800" b="1" dirty="0" smtClean="0"/>
              <a:t>/ </a:t>
            </a:r>
            <a:r>
              <a:rPr lang="es-ES" sz="1800" b="1" dirty="0" smtClean="0">
                <a:solidFill>
                  <a:srgbClr val="3333CC"/>
                </a:solidFill>
              </a:rPr>
              <a:t>LISTA DE REFERENCIA</a:t>
            </a:r>
            <a:endParaRPr lang="it-IT" sz="1800" b="1" dirty="0">
              <a:solidFill>
                <a:srgbClr val="3333CC"/>
              </a:solidFill>
              <a:latin typeface="Arial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70" name="Group 98"/>
          <p:cNvGraphicFramePr>
            <a:graphicFrameLocks noGrp="1"/>
          </p:cNvGraphicFramePr>
          <p:nvPr/>
        </p:nvGraphicFramePr>
        <p:xfrm>
          <a:off x="381000" y="685800"/>
          <a:ext cx="8458200" cy="585216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NORDEX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PART. AUTO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URUGUAY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MAHINDRA&amp;MAHINDRA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PART. TRACTOR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MUMBAI - INDIA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ALUMITRAN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MADRID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ABB TRASMETAL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UMBERTIDE (PG)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C/o METALMECC.TIBERINA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CORUNA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EXLABESA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CORUNA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EXLABESA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POZZO D’ADDA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BRAVI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RYHADH – 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TAISER FACTORY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TRATT. ACQUA DI FALDA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I.A.O. INDUST. RIUNITE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IMP. OSMOSI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ISTAMBUL - 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MEHMET GAZIOGLU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</a:t>
                      </a: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RIMINI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SCM GROUP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PREGNANA MIL. 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SOECO TRASMETAL   C/o ARTEMIDE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BRASILE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TECNOFIRMA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CANDY - HOOVER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DEMINERALIZZATORE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SLOVACCHIA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WHIRLPOOL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DISOLIATORE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MERLONI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OSMOSI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CASERTA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MERLONI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WOODAL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PART. AUTO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URUGUAY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06" name="Group 230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NOIA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BURATTATURA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SUISIO (BG)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 ALUMINIUM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GIORDANIA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JAMES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AUSTRALIA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FROSINONE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PROFILEST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OTTANGE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CIACO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KUWAIT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PEDRINI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VELO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CAROBBIO D.A.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LOCATELLI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OSSID. ANODICA ALLUM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A.C.F.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LUCCA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FRANCAVILLA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BARLETTA (BA)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 A 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OS.AL.MEC.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MACLODIO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LORRAINE TRAIT.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THIONVILLE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B.A.O.M.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INTRA VERBANIA (NO)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EXTRAMETAL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SIVIGLIA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FRANCAVILLA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BARLETTA (BA)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CHAMPLITTE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KROMOSS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AIELLI (AQ)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99" name="Group 99"/>
          <p:cNvGraphicFramePr>
            <a:graphicFrameLocks noGrp="1"/>
          </p:cNvGraphicFramePr>
          <p:nvPr/>
        </p:nvGraphicFramePr>
        <p:xfrm>
          <a:off x="381000" y="685800"/>
          <a:ext cx="8458200" cy="5669280"/>
        </p:xfrm>
        <a:graphic>
          <a:graphicData uri="http://schemas.openxmlformats.org/drawingml/2006/table">
            <a:tbl>
              <a:tblPr/>
              <a:tblGrid>
                <a:gridCol w="2667000"/>
                <a:gridCol w="3048000"/>
                <a:gridCol w="27432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ALUMITRAN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MADRID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SUPERAN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BARCELLONA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PORTOGALLO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ALICANTE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STABIL. MILITARE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SPOLETO 8PG9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V.R.B.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VERONA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 –M.E.C.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RUDIANO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CESARE RIZZATO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BICICLETTE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L A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ARZANO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VALENCIA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CESARE RIZZATO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AGORDO (BL)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 T S ALLUMINIO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FELTRE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PRODUCTS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NEW G.P.R.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FORNACI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MEXALL PROGRESS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SCAFATI (NA9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TREVISAN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NIGERIA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CAMPAGNOLO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VERONA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– MADI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VERONA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METRA PUGLIA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 TRANI (BA)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26" name="Group 102"/>
          <p:cNvGraphicFramePr>
            <a:graphicFrameLocks noGrp="1"/>
          </p:cNvGraphicFramePr>
          <p:nvPr/>
        </p:nvGraphicFramePr>
        <p:xfrm>
          <a:off x="381000" y="685800"/>
          <a:ext cx="8458200" cy="5705856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 – MOTOR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MASSAFRA (TA)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 PRODUCTS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 PRODUCTS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 PRODUCTS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 – DAMMAM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 - JEDDAH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COMBINATO ALLUMINIO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DUSHAMBE (TADZHIKISTAN)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ALCIN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PIZZO (CZ)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ALLUMINIUN EUROPE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 – MOTOR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MASSAFRA (TA)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PRODUCTS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COMBINATO ALLUMINIO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DUSHAMBE (TADZHIKISTAN)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ALCIN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EQUIPE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PIZZO (CZ)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F.C.R. SILME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STELLA M. POLO (AV)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VITTUONE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TEKMIND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MIGNANO M. LUNGO (CE)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 SAAD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CERRETO D’ESI (AN)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EGITTO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MEHMET GAZIOGLU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EMIRATI ARABI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43" name="Group 95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2 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NOVATE MIL. 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 A L C 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GIORDANIA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TECNICA INDUSTRIALE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MONZA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AUTOCOMPONENTS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MELFI (PZ)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WAGNER ITEP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PERU’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WHIRLPOOL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SLOVACCHIA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FIAT POLAND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TURK TRAKTOR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IND. PASOTTI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BRESCIA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NUOVA ANODICA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LML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KAMPUR – INDIA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DANFOOS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SLOVENIA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TISEL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SVIZZERA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DANECO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SCRUBBER – AUTO LAVAGGIO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ISOLA D’ELBA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A.C.S.M.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ACQUA DA INCENERITORE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COLAUTO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BRASILE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 MARELLI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VE.PR.AL.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STRIANO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LECCE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96" name="Group 100"/>
          <p:cNvGraphicFramePr>
            <a:graphicFrameLocks noGrp="1"/>
          </p:cNvGraphicFramePr>
          <p:nvPr/>
        </p:nvGraphicFramePr>
        <p:xfrm>
          <a:off x="395536" y="332656"/>
          <a:ext cx="8458200" cy="6163056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ARZANO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FONTANINI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MANSONVILLE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SOFPO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TRATTAM. ACQUA CARTONIFICIO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EXIDEUIL SUR VIENNE    - FRANCIA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EXLABESA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CORUNA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PRETRATT. ALLUMINIO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TORINO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IRIS ALFA LYUM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PRETRATT. METALIZZAZIONE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RUSSIA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MAROCCO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ELUTEK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DEMINERALIZ.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BIELORUSSIA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D.F.V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ANICOLOR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PORTOGALLO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MKW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AUSTRIA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TWAIJIRI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EGITTO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GALVANIC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LIVI WASHINGTON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 - RAME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LUCIDATURA METALLI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ZINCO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PALAZZOLO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DALLA TORRE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CROMATAZ.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TREVISO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MANUFACTURAS DIANA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 – ZINCO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MESSICO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TURCO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 – RAME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C.S.E. DI BALCI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CHIETI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39" name="Group 95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 – 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PALAZZOLO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RAME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PESCHIERA BORR. (MI9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ELASTIK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JUGOSLAVIA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ZASSO MARIO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O T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 – RAME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TRATTAMENTO METALLI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ORO – RAME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 UMBERTO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RANDELLI ANTONIO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CATANIA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GIULIANO M. 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BRILLANTE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CUSANO MILANINO (MI9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NUOVA CROMOSTAMP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 SPESSORE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M. SE (MI9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LEBERA &amp; MARENGON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DOMEGGE DI CADORE (BL)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LOMBARDA SUD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 – DORATURA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GIULIANO M. SE 8MI)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MAZZOLA MONTICELLI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ORIGGIO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M.C.M.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FOTOINCISIONE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CAMNAGO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SILVER GOLD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FIZZONASCO PIEVE EM.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MUNDUS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SEDRIANO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COGOZZO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61" name="Group 93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MONBEBE’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TELGATE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NEGRI FRANCO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ROZZANO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OFF. RIVADOSSI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CONDINO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M A 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PANDORA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FORNI FUSIONE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PECOBA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CASTELLI CALEPPIO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PUBLISTAMPA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FOTOINCISIONE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POGLIAGHI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FIZZONASCO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DORATURA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SUPERGALVANICA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CORMANO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COLOMBO LORENZO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GALLARATE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ZUCCHINI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STAGNATURA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BRESCIA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ZASSO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 GIOVANNI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 – 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BELLINZAGO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PURICELLI WALTER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SAMARATE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 DEL SEVESO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CORMANO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VERGHERA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MURRINA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DORATURA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87" name="Group 95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BIASIO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CASSANO MAGNAGO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TRATT. MATER. PLASTICHE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BUCCINASCO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ALBERTI MEDAGLIE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 ACIDO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BRIGNANO D’ADDA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VIGHIZZOLO DI 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BOLLATE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RUBINETTERIE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L.A.S.O.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BRESCIA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 – NICHEL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S.GIULIANO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MANUFATTURA TAINO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TINTORIA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A.Z. ZACCARATO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OREFICERIA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BASSANO DEL GRAPPA (TV)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CALCOGRAFIA CARTEVAL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FOTOINCISIONE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S.DONATO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GALAXI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MULAZZANO (LO)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S.M.B. MANGIAGALLI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BURATTATURA LUCIDATURA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PESSANO CON BORNAGO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CALASSO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CASSINA DE PECCHI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OSA DI POLISENO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 CHIMICA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BERETTA CERCHI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L.G.T.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PADERNO DUGNANO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GALVANO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LABORATORIO ANALISI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TREZZANO S/N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ANTONIOLI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NOVATE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79512" y="0"/>
            <a:ext cx="449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1600" b="1" dirty="0" smtClean="0">
              <a:latin typeface="Arial" charset="0"/>
              <a:cs typeface="Arial" charset="0"/>
            </a:endParaRPr>
          </a:p>
          <a:p>
            <a:pPr marL="342900" indent="-342900"/>
            <a:r>
              <a:rPr lang="it-IT" sz="16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ECHNOLOGIES AVANCÉES DANS LE TRAITEMENT DE L'EAU</a:t>
            </a:r>
            <a:endParaRPr lang="it-IT" sz="1600" b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it-IT" b="1" dirty="0">
              <a:latin typeface="Arial" charset="0"/>
              <a:cs typeface="Arial" charset="0"/>
            </a:endParaRPr>
          </a:p>
          <a:p>
            <a:pPr marL="342900" indent="-342900" algn="l"/>
            <a:r>
              <a:rPr lang="it-IT" sz="1300" b="1" dirty="0" smtClean="0">
                <a:latin typeface="Arial" charset="0"/>
                <a:cs typeface="Arial" charset="0"/>
              </a:rPr>
              <a:t>1.</a:t>
            </a:r>
            <a:r>
              <a:rPr lang="fr-FR" sz="1300" b="1" dirty="0" smtClean="0">
                <a:latin typeface="Arial" charset="0"/>
                <a:cs typeface="Arial" charset="0"/>
              </a:rPr>
              <a:t> </a:t>
            </a:r>
            <a:r>
              <a:rPr lang="fr-FR" sz="1300" b="1" u="sng" dirty="0" smtClean="0">
                <a:latin typeface="Arial" charset="0"/>
                <a:cs typeface="Arial" charset="0"/>
              </a:rPr>
              <a:t>TRAITEMENT PHYSIQUE-CHIMIQUE</a:t>
            </a:r>
            <a:endParaRPr lang="it-IT" sz="1300" b="1" u="sng" dirty="0">
              <a:latin typeface="Arial" charset="0"/>
              <a:cs typeface="Arial" charset="0"/>
            </a:endParaRPr>
          </a:p>
          <a:p>
            <a:pPr marL="342900" indent="-342900" algn="l"/>
            <a:r>
              <a:rPr lang="fr-FR" sz="1300" b="1" dirty="0" smtClean="0">
                <a:latin typeface="Arial" charset="0"/>
                <a:cs typeface="Arial" charset="0"/>
              </a:rPr>
              <a:t>Les plantes pour le traitement physico-chimique, en plus de garantir l'élimination de tous les polluants, ont été étudiées pour une gestion économique et une gestion facile.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Notre expérience garantit également l'optimisation du processus de production, en insérant des unités de recirculation et de récupération, ce qui permet l'amortissement de l'investissement, en limitant les coûts de production.</a:t>
            </a:r>
            <a:endParaRPr lang="it-IT" sz="1300" b="1" dirty="0">
              <a:latin typeface="Arial" charset="0"/>
              <a:cs typeface="Arial" charset="0"/>
            </a:endParaRP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Les systèmes sont réalisés en menuiserie métallique facilement transportable, avec des unités de pompage et de dosage pré-assemblées, pour réduire les coûts d'assemblage et limiter les infrastructures à la charge du client.</a:t>
            </a:r>
            <a:endParaRPr lang="it-IT" sz="1300" b="1" dirty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Instrumentation numérique de commande et de contrôle, enregistrement de données (conduction avec PLC, visualisations avec TOUCH SCREEN) automatismes intégrés traditionnels ou avec des logiques informatisées.</a:t>
            </a:r>
          </a:p>
          <a:p>
            <a:pPr marL="342900" indent="-342900" algn="l"/>
            <a:endParaRPr lang="fr-FR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TECNOCONSULTING conçoit et produit des systèmes physico-chimiques pour des débits moyens et faibles: avec des systèmes standard pour 1-3-6-10-15 </a:t>
            </a:r>
            <a:r>
              <a:rPr lang="fr-FR" sz="1300" b="1" dirty="0" err="1" smtClean="0">
                <a:latin typeface="Arial" pitchFamily="34" charset="0"/>
                <a:cs typeface="Arial" pitchFamily="34" charset="0"/>
              </a:rPr>
              <a:t>mc</a:t>
            </a:r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/ h et avec une conception spécifique pour des cas spéciaux et des débits plus élevés.</a:t>
            </a:r>
          </a:p>
          <a:p>
            <a:pPr marL="342900" indent="-342900" algn="l"/>
            <a:endParaRPr lang="it-IT" sz="1300" b="1" dirty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sz="1400" b="1" dirty="0" smtClean="0">
              <a:latin typeface="Arial" charset="0"/>
              <a:cs typeface="Arial" charset="0"/>
            </a:endParaRPr>
          </a:p>
          <a:p>
            <a:pPr marL="342900" indent="-342900" algn="l"/>
            <a:endParaRPr lang="it-IT" sz="1400" b="1" dirty="0">
              <a:latin typeface="Arial" charset="0"/>
              <a:cs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953000" y="533400"/>
            <a:ext cx="403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2800" b="1">
              <a:latin typeface="Arial" charset="0"/>
              <a:cs typeface="Arial" charset="0"/>
            </a:endParaRPr>
          </a:p>
          <a:p>
            <a:pPr marL="342900" indent="-342900" algn="l"/>
            <a:endParaRPr lang="en-GB" sz="2800">
              <a:solidFill>
                <a:srgbClr val="339966"/>
              </a:solidFill>
              <a:latin typeface="Arial" charset="0"/>
              <a:cs typeface="Arial" charset="0"/>
            </a:endParaRPr>
          </a:p>
          <a:p>
            <a:pPr marL="342900" indent="-342900" algn="l"/>
            <a:r>
              <a:rPr lang="it-IT" sz="3200" b="1">
                <a:latin typeface="Arial" charset="0"/>
                <a:cs typeface="Arial" charset="0"/>
              </a:rPr>
              <a:t> </a:t>
            </a:r>
            <a:endParaRPr lang="it-IT" sz="2400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472440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>
              <a:lnSpc>
                <a:spcPct val="90000"/>
              </a:lnSpc>
            </a:pPr>
            <a:endParaRPr lang="it-IT" sz="1600" b="1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b="1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3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896518" y="332656"/>
            <a:ext cx="3389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TECNOLOGÍAS AVANZADAS EN </a:t>
            </a:r>
          </a:p>
          <a:p>
            <a:pPr>
              <a:spcBef>
                <a:spcPts val="0"/>
              </a:spcBef>
            </a:pP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 TRATAMIENTO DE AGUAS</a:t>
            </a:r>
            <a:endParaRPr lang="it-IT" sz="1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0" y="152400"/>
            <a:ext cx="4423792" cy="651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1600" b="1" dirty="0" smtClean="0">
              <a:latin typeface="Arial" charset="0"/>
              <a:cs typeface="Arial" charset="0"/>
            </a:endParaRPr>
          </a:p>
          <a:p>
            <a:pPr marL="342900" indent="-342900"/>
            <a:endParaRPr lang="it-IT" b="1" dirty="0">
              <a:latin typeface="Arial" charset="0"/>
              <a:cs typeface="Arial" charset="0"/>
            </a:endParaRPr>
          </a:p>
          <a:p>
            <a:pPr marL="342900" indent="-342900" algn="l"/>
            <a:endParaRPr lang="it-IT" sz="1300" b="1" u="sng" dirty="0" smtClean="0">
              <a:latin typeface="Arial" charset="0"/>
              <a:cs typeface="Arial" charset="0"/>
            </a:endParaRPr>
          </a:p>
          <a:p>
            <a:pPr marL="342900" indent="-342900" algn="l"/>
            <a:endParaRPr lang="it-IT" sz="1300" b="1" u="sng" dirty="0" smtClean="0">
              <a:latin typeface="Arial" charset="0"/>
              <a:cs typeface="Arial" charset="0"/>
            </a:endParaRPr>
          </a:p>
          <a:p>
            <a:pPr marL="342900" indent="-342900" algn="l">
              <a:buAutoNum type="arabicPeriod"/>
            </a:pPr>
            <a:r>
              <a:rPr lang="es-ES" sz="13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TRATAMIENTO FÍSICO-QUÍMICO</a:t>
            </a:r>
            <a:endParaRPr lang="it-IT" sz="13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Las plantas para el tratamiento químico-físico, además de garantizar la eliminación de todos los contaminantes, han sido estudiadas para una gestión económica y una gestión sencilla.</a:t>
            </a:r>
          </a:p>
          <a:p>
            <a:pPr marL="342900" indent="-342900" algn="l"/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Nuestra experiencia también garantiza la optimización del proceso de producción, la inserción de unidades de recirculación y recuperación, que permiten la amortización de la inversión, limitando los costos de producción</a:t>
            </a:r>
          </a:p>
          <a:p>
            <a:pPr marL="342900" indent="-342900" algn="l"/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 sistemas están hechos de carpintería metálica fácilmente transportable, con unidades de bombeo y dosificación premontadas, para reducir los costes de montaje y limitar las infraestructuras que debe soportar el cliente.</a:t>
            </a:r>
          </a:p>
          <a:p>
            <a:pPr marL="342900" indent="-342900" algn="just"/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Instrumentación digital de comando y control, registro de datos (conducción con PLC, visualizaciones con TOUCH SCREEN) automatismos integrados tradicionales o con lógica computarizada.</a:t>
            </a:r>
          </a:p>
          <a:p>
            <a:pPr marL="342900" indent="-342900" algn="just"/>
            <a:endParaRPr lang="es-ES" sz="13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TECNOCONSULTING diseña y fabrica sistemas químico-físicos para flujo pequeño y mediano: con sistemas estándar para 1-3-6-10-15 mc / hy con diseño específico para casos especiales y caudales más altos.</a:t>
            </a:r>
          </a:p>
          <a:p>
            <a:pPr marL="342900" indent="-342900" algn="l"/>
            <a:endParaRPr lang="es-ES" sz="13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s-ES" sz="13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s-ES" sz="13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it-IT" sz="14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509" name="Group 93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MONTALBETTI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OREFICERIA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CASSANO MAGNAGO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ORSO FRANCO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OREFICERIA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CASSANO MAGNAGO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GALVAFINISH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ARGENTATURA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BESOZZO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IVO 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PESSANO CON BORNAGO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MOLTENI&amp;MOLTENI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ULTRAFILTRAZIONE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GIUSSANO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ORSENIGO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CANTU’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SOMMARIVA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SETTIMO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S.A.S.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LAVANDERIA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CEFALU’ (PA)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LEONI CARLO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SIZIANO (PV)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MARCONI SPA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FUSI GALBUSERA&amp;BOLIS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CALOLZIOCORTE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INCENERITORE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MERCURIO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VERCELLI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INMEVASA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VALENCIA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GB DI GIARDINA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COLTURANO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REGIGA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ALBIZZATE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CORVAL DI VALLINI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CONCOREZZO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LUXOTTICA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AGORDO (BL)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TGS DI SCARPELLINI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ADRO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DESIGNE OTTONE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ORO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ARZANO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33" name="Group 93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INCENERITORE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MERCURIO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MECCANOPTICA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ROVERETO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CENTRO PROTOTIPI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RUB. STELLA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M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MON.SE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D.R.T.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MON.SE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RAME – ZINCO – NICHEL – SGRAS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BIASSONO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CALLIPO VETRO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MAIERATO (VV)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I.F.I.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FONDERIA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MARCON (VE)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VETROSAT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MARCON (VE)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EUROZINCO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PESSANOC/BORNAGO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 GOMMA POLAND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D’ANDREA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PADERNO DUGNANO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LARIANA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SETTIMO M.SE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METALL. TOGNETTI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LECCO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 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CARUGO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 GOMMA POLAND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SCHLOETTER   C/O FM BIMET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MURRINA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VENEZIA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685" name="Group 197"/>
          <p:cNvGraphicFramePr>
            <a:graphicFrameLocks noGrp="1"/>
          </p:cNvGraphicFramePr>
          <p:nvPr/>
        </p:nvGraphicFramePr>
        <p:xfrm>
          <a:off x="381000" y="685800"/>
          <a:ext cx="8458200" cy="576072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9900"/>
                          </a:solidFill>
                        </a:rPr>
                        <a:t>SOCIÉTÉ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  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EMPRESA</a:t>
                      </a:r>
                      <a:endParaRPr lang="it-IT" sz="1200" dirty="0" smtClean="0">
                        <a:solidFill>
                          <a:srgbClr val="3333CC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9900"/>
                          </a:solidFill>
                        </a:rPr>
                        <a:t>DESCRIPTION</a:t>
                      </a:r>
                      <a:r>
                        <a:rPr lang="fr-FR" sz="1200" b="1" dirty="0" smtClean="0"/>
                        <a:t> /  </a:t>
                      </a:r>
                      <a:r>
                        <a:rPr lang="es-ES" sz="1200" b="1" dirty="0" smtClean="0">
                          <a:solidFill>
                            <a:srgbClr val="3333CC"/>
                          </a:solidFill>
                        </a:rPr>
                        <a:t>DESCRIPCIÓN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ZINCATURA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URANIA 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BOSAZZI GIOVANNI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MINOPPIO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O.G.V. DI VACCHI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CREMA (CR)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METALZINCO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NASTRI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GESSATE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NUOVA 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MALAPONTI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PRANDINA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ZASSO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VALENTI MARCO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V.S.MARTINO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TARANTO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CEBEX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LIBIA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I.G.M.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REGGIO EMILIA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BRUNITURA SESTESE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SESTO S.GIOVANNI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F.T.M. DI GIANI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PIETRO MOSEZZO (NO)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F.E.C. DI FRASSON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RIPAMONTI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- CATENE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VALGREGHENTINO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TAORMINA FILIPPO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PALERMO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ZINCATURA GOZZINI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MEDIGLIA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F.T.M. DI GIANI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" y="0"/>
            <a:ext cx="4707632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1600" b="1" dirty="0">
              <a:latin typeface="Arial" charset="0"/>
              <a:cs typeface="Arial" charset="0"/>
            </a:endParaRPr>
          </a:p>
          <a:p>
            <a:pPr marL="342900" indent="-342900"/>
            <a:endParaRPr lang="it-IT" b="1" dirty="0">
              <a:latin typeface="Arial" charset="0"/>
              <a:cs typeface="Arial" charset="0"/>
            </a:endParaRPr>
          </a:p>
          <a:p>
            <a:pPr marL="342900" indent="-342900" algn="l"/>
            <a:r>
              <a:rPr lang="it-IT" sz="1300" b="1" u="sng" dirty="0" smtClean="0">
                <a:latin typeface="Arial" charset="0"/>
                <a:cs typeface="Arial" charset="0"/>
              </a:rPr>
              <a:t>2.</a:t>
            </a:r>
            <a:r>
              <a:rPr lang="fr-FR" sz="1300" b="1" u="sng" dirty="0" smtClean="0">
                <a:latin typeface="Arial" charset="0"/>
                <a:cs typeface="Arial" charset="0"/>
              </a:rPr>
              <a:t> LES RESINES OU ECHANGEURS D’IONS</a:t>
            </a:r>
            <a:endParaRPr lang="it-IT" sz="1300" b="1" u="sng" dirty="0">
              <a:latin typeface="Arial" charset="0"/>
              <a:cs typeface="Arial" charset="0"/>
            </a:endParaRP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fr-FR" sz="1300" b="1" dirty="0" err="1" smtClean="0">
                <a:latin typeface="Arial" pitchFamily="34" charset="0"/>
                <a:cs typeface="Arial" pitchFamily="34" charset="0"/>
              </a:rPr>
              <a:t>Déminéralisateurs</a:t>
            </a:r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pour laboratoire et usage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 industriel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- Recyclage des eaux de lavage galvaniques avec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 des résines sélectives pour la récupération des sels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-Récupération de l'acide des bains de décapage au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 fer, anodisation, éclaircissement, avec de fines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 résines absorbant et écoulement alternatif  rapide</a:t>
            </a:r>
          </a:p>
          <a:p>
            <a:pPr marL="342900" indent="-342900" algn="l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 </a:t>
            </a:r>
            <a:endParaRPr lang="it-IT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fr-FR" sz="1300" b="1" u="sng" dirty="0" smtClean="0">
                <a:latin typeface="Arial" pitchFamily="34" charset="0"/>
                <a:cs typeface="Arial" pitchFamily="34" charset="0"/>
              </a:rPr>
              <a:t>3. OSMOSE INVERSE</a:t>
            </a:r>
            <a:endParaRPr lang="fr-FR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fr-FR" sz="1300" b="1" dirty="0" smtClean="0">
                <a:latin typeface="Arial" pitchFamily="34" charset="0"/>
                <a:cs typeface="Arial" pitchFamily="34" charset="0"/>
              </a:rPr>
              <a:t>Purification de la saumure et de l'eau de mer</a:t>
            </a:r>
          </a:p>
          <a:p>
            <a:pPr marL="342900" indent="-342900" algn="l">
              <a:buFontTx/>
              <a:buChar char="-"/>
            </a:pPr>
            <a:r>
              <a:rPr lang="fr-FR" sz="1300" b="1" dirty="0" smtClean="0">
                <a:latin typeface="Arial" pitchFamily="34" charset="0"/>
                <a:cs typeface="Arial" pitchFamily="34" charset="0"/>
              </a:rPr>
              <a:t>Production d'eau déminéralisée stérile</a:t>
            </a:r>
          </a:p>
          <a:p>
            <a:pPr marL="342900" indent="-342900" algn="l">
              <a:buFontTx/>
              <a:buChar char="-"/>
            </a:pPr>
            <a:r>
              <a:rPr lang="fr-FR" sz="1300" b="1" dirty="0" smtClean="0">
                <a:latin typeface="Arial" pitchFamily="34" charset="0"/>
                <a:cs typeface="Arial" pitchFamily="34" charset="0"/>
              </a:rPr>
              <a:t>Réduction de la DBO et de la DCO</a:t>
            </a:r>
          </a:p>
          <a:p>
            <a:pPr marL="342900" indent="-342900" algn="l"/>
            <a:endParaRPr lang="it-IT" sz="1300" b="1" dirty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it-IT" sz="1300" b="1" u="sng" dirty="0" smtClean="0">
                <a:latin typeface="Arial" charset="0"/>
                <a:cs typeface="Arial" charset="0"/>
              </a:rPr>
              <a:t>4. FILTRE ROTATIV SOUS  VIDE</a:t>
            </a:r>
            <a:endParaRPr lang="it-IT" sz="1300" b="1" u="sng" dirty="0">
              <a:latin typeface="Arial" charset="0"/>
              <a:cs typeface="Arial" charset="0"/>
            </a:endParaRPr>
          </a:p>
          <a:p>
            <a:pPr algn="just">
              <a:buFontTx/>
              <a:buChar char="-"/>
            </a:pPr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Cette version de filtres sous vide à pré revêtement est caractérisée par la technique d’extraction du liquide filtré. </a:t>
            </a:r>
          </a:p>
          <a:p>
            <a:pPr algn="just">
              <a:buFontTx/>
              <a:buChar char="-"/>
            </a:pPr>
            <a:r>
              <a:rPr lang="fr-FR" sz="1300" b="1" dirty="0" smtClean="0">
                <a:latin typeface="Arial" pitchFamily="34" charset="0"/>
                <a:cs typeface="Arial" pitchFamily="34" charset="0"/>
              </a:rPr>
              <a:t> En effet, le tambour de la machine est équipé d’un circuit spécial à secteurs dans lesquels le vide nécessaire à aspirer l’eau trouble à filtrer est créé de façon continue et uniforme.</a:t>
            </a:r>
          </a:p>
          <a:p>
            <a:pPr algn="just"/>
            <a:endParaRPr lang="fr-FR" sz="13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300" b="1" dirty="0" smtClean="0">
                <a:latin typeface="Arial" pitchFamily="34" charset="0"/>
                <a:cs typeface="Arial" pitchFamily="34" charset="0"/>
              </a:rPr>
              <a:t>R.V.F à partir de 2,5-4-6-10m² et avec une conception spécifique pour des cas spéciaux et des débits plus élevés.</a:t>
            </a:r>
          </a:p>
          <a:p>
            <a:pPr algn="just">
              <a:buFontTx/>
              <a:buChar char="-"/>
            </a:pPr>
            <a:endParaRPr lang="it-IT" sz="1300" b="1" dirty="0">
              <a:latin typeface="Arial" charset="0"/>
              <a:cs typeface="Arial" charset="0"/>
            </a:endParaRPr>
          </a:p>
          <a:p>
            <a:pPr marL="342900" indent="-342900" algn="l"/>
            <a:endParaRPr lang="it-IT" sz="1400" b="1" dirty="0">
              <a:latin typeface="Arial" charset="0"/>
              <a:cs typeface="Arial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860032" y="0"/>
            <a:ext cx="428396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>
              <a:lnSpc>
                <a:spcPct val="90000"/>
              </a:lnSpc>
            </a:pPr>
            <a:endParaRPr lang="it-IT" sz="16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2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s-ES" sz="13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LAS RESINAS O TROCADORES DE IONES</a:t>
            </a:r>
            <a:endParaRPr lang="it-IT" sz="13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Desmineralizadores y uso de laboratorio industrial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Reciclaje de agua de lavado galvánica con</a:t>
            </a:r>
          </a:p>
          <a:p>
            <a:pPr marL="342900" indent="-342900" algn="l">
              <a:lnSpc>
                <a:spcPct val="90000"/>
              </a:lnSpc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resinas selectivas para la recuperación de sal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Recuperación del ácido de los baños de decapado hierro, anodizado, aligeramiento, con fina resinas absorbentes y flujo alternante rápido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endParaRPr lang="it-IT" sz="13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u="sng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3. UNIDAD DE OSMOSI INVERSO</a:t>
            </a:r>
            <a:endParaRPr lang="it-IT" sz="1300" b="1" u="sng" dirty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      Purificación de salmuera y agua de mar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Producción de agua desmineralizada estéril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 utilizan para eliminar las sale minerales y sustancia organicas del agua</a:t>
            </a:r>
            <a:b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it-IT" sz="13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u="sng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4. UNIDAD FILTRACION DE LODOS</a:t>
            </a:r>
            <a:endParaRPr lang="it-IT" sz="1300" b="1" u="sng" dirty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Esta maquina ha sido proyectada y costruida para garantizar un filtrado del maximo nivel cualitativo y al mismo tiempo, un gran facilidad de operacion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En efecto, el tambur de esta maquina </a:t>
            </a: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esta dotato  de un circuio especial en sectores, en </a:t>
            </a: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el cual se crea de manera continua y uniforme el vacio necesario para aspirar el liquido turbio por filtrar. 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endParaRPr lang="es-ES" sz="1300" b="1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algn="just">
              <a:lnSpc>
                <a:spcPct val="90000"/>
              </a:lnSpc>
            </a:pPr>
            <a:r>
              <a:rPr lang="es-ES" sz="13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R.V.F desde 2,5-4-6-10m² y con diseño específico para casos especiales y caudales más altos.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endParaRPr lang="es-ES" sz="13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7713663" y="231775"/>
            <a:ext cx="261937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3000" b="1">
                <a:solidFill>
                  <a:srgbClr val="0066FF"/>
                </a:solidFill>
              </a:rPr>
              <a:t> </a:t>
            </a:r>
            <a:endParaRPr lang="it-IT" sz="2400"/>
          </a:p>
        </p:txBody>
      </p:sp>
      <p:grpSp>
        <p:nvGrpSpPr>
          <p:cNvPr id="11470" name="Group 206"/>
          <p:cNvGrpSpPr>
            <a:grpSpLocks/>
          </p:cNvGrpSpPr>
          <p:nvPr/>
        </p:nvGrpSpPr>
        <p:grpSpPr bwMode="auto">
          <a:xfrm>
            <a:off x="2514600" y="260350"/>
            <a:ext cx="4495800" cy="795338"/>
            <a:chOff x="1584" y="164"/>
            <a:chExt cx="2832" cy="501"/>
          </a:xfrm>
        </p:grpSpPr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2109" y="164"/>
              <a:ext cx="175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400" b="1" dirty="0" smtClean="0">
                  <a:latin typeface="Arial" charset="0"/>
                </a:rPr>
                <a:t>OSMOSE INVERSE</a:t>
              </a:r>
              <a:endParaRPr lang="it-IT" sz="2400" b="1" dirty="0">
                <a:latin typeface="Arial" charset="0"/>
              </a:endParaRPr>
            </a:p>
          </p:txBody>
        </p:sp>
        <p:sp>
          <p:nvSpPr>
            <p:cNvPr id="11278" name="Rectangle 14"/>
            <p:cNvSpPr>
              <a:spLocks noChangeArrowheads="1"/>
            </p:cNvSpPr>
            <p:nvPr/>
          </p:nvSpPr>
          <p:spPr bwMode="auto">
            <a:xfrm>
              <a:off x="1584" y="432"/>
              <a:ext cx="28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chemeClr val="accent2"/>
                  </a:solidFill>
                  <a:latin typeface="Arial" charset="0"/>
                </a:rPr>
                <a:t>UNIDAD DE OSMOSI INVERSO</a:t>
              </a:r>
              <a:endParaRPr lang="it-IT" sz="2400" b="1" dirty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6948264" y="620688"/>
            <a:ext cx="26193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3000" b="1">
                <a:solidFill>
                  <a:srgbClr val="0066FF"/>
                </a:solidFill>
              </a:rPr>
              <a:t> </a:t>
            </a:r>
            <a:endParaRPr lang="it-IT" sz="2400"/>
          </a:p>
        </p:txBody>
      </p:sp>
      <p:sp>
        <p:nvSpPr>
          <p:cNvPr id="11421" name="Rectangle 157"/>
          <p:cNvSpPr>
            <a:spLocks noChangeArrowheads="1"/>
          </p:cNvSpPr>
          <p:nvPr/>
        </p:nvSpPr>
        <p:spPr bwMode="auto">
          <a:xfrm>
            <a:off x="7137400" y="6510338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it-IT" sz="2400"/>
          </a:p>
        </p:txBody>
      </p:sp>
      <p:sp>
        <p:nvSpPr>
          <p:cNvPr id="11320" name="Rectangle 56"/>
          <p:cNvSpPr>
            <a:spLocks noChangeArrowheads="1"/>
          </p:cNvSpPr>
          <p:nvPr/>
        </p:nvSpPr>
        <p:spPr bwMode="auto">
          <a:xfrm>
            <a:off x="1514475" y="5697538"/>
            <a:ext cx="3390900" cy="1160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21" name="Rectangle 57"/>
          <p:cNvSpPr>
            <a:spLocks noChangeArrowheads="1"/>
          </p:cNvSpPr>
          <p:nvPr/>
        </p:nvSpPr>
        <p:spPr bwMode="auto">
          <a:xfrm>
            <a:off x="1514475" y="5697538"/>
            <a:ext cx="3384550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72" name="Rectangle 208"/>
          <p:cNvSpPr>
            <a:spLocks noChangeArrowheads="1"/>
          </p:cNvSpPr>
          <p:nvPr/>
        </p:nvSpPr>
        <p:spPr bwMode="auto">
          <a:xfrm>
            <a:off x="5638800" y="4692650"/>
            <a:ext cx="3138488" cy="2165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73" name="Rectangle 209"/>
          <p:cNvSpPr>
            <a:spLocks noChangeArrowheads="1"/>
          </p:cNvSpPr>
          <p:nvPr/>
        </p:nvSpPr>
        <p:spPr bwMode="auto">
          <a:xfrm>
            <a:off x="5652120" y="4699000"/>
            <a:ext cx="3138488" cy="215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102" name="Gruppo 101"/>
          <p:cNvGrpSpPr/>
          <p:nvPr/>
        </p:nvGrpSpPr>
        <p:grpSpPr>
          <a:xfrm>
            <a:off x="1514475" y="4648200"/>
            <a:ext cx="7354888" cy="2046421"/>
            <a:chOff x="1514475" y="4648200"/>
            <a:chExt cx="7354888" cy="2046421"/>
          </a:xfrm>
        </p:grpSpPr>
        <p:sp>
          <p:nvSpPr>
            <p:cNvPr id="11414" name="Rectangle 150"/>
            <p:cNvSpPr>
              <a:spLocks noChangeArrowheads="1"/>
            </p:cNvSpPr>
            <p:nvPr/>
          </p:nvSpPr>
          <p:spPr bwMode="auto">
            <a:xfrm>
              <a:off x="7467600" y="6248400"/>
              <a:ext cx="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lang="it-IT" sz="2400"/>
            </a:p>
          </p:txBody>
        </p:sp>
        <p:sp>
          <p:nvSpPr>
            <p:cNvPr id="11301" name="Rectangle 37"/>
            <p:cNvSpPr>
              <a:spLocks noChangeArrowheads="1"/>
            </p:cNvSpPr>
            <p:nvPr/>
          </p:nvSpPr>
          <p:spPr bwMode="auto">
            <a:xfrm>
              <a:off x="5268913" y="4648200"/>
              <a:ext cx="2884487" cy="10207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302" name="Rectangle 38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303" name="Rectangle 39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337" name="Rectangle 73"/>
            <p:cNvSpPr>
              <a:spLocks noChangeArrowheads="1"/>
            </p:cNvSpPr>
            <p:nvPr/>
          </p:nvSpPr>
          <p:spPr bwMode="auto">
            <a:xfrm>
              <a:off x="1514475" y="6267450"/>
              <a:ext cx="349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8700"/>
                  </a:solidFill>
                </a:rPr>
                <a:t> </a:t>
              </a:r>
              <a:endParaRPr lang="it-IT" sz="2400"/>
            </a:p>
          </p:txBody>
        </p:sp>
        <p:grpSp>
          <p:nvGrpSpPr>
            <p:cNvPr id="11517" name="Group 253"/>
            <p:cNvGrpSpPr>
              <a:grpSpLocks/>
            </p:cNvGrpSpPr>
            <p:nvPr/>
          </p:nvGrpSpPr>
          <p:grpSpPr bwMode="auto">
            <a:xfrm>
              <a:off x="1514475" y="6407150"/>
              <a:ext cx="1395413" cy="187325"/>
              <a:chOff x="954" y="4036"/>
              <a:chExt cx="879" cy="118"/>
            </a:xfrm>
          </p:grpSpPr>
          <p:sp>
            <p:nvSpPr>
              <p:cNvPr id="11338" name="Rectangle 74"/>
              <p:cNvSpPr>
                <a:spLocks noChangeArrowheads="1"/>
              </p:cNvSpPr>
              <p:nvPr/>
            </p:nvSpPr>
            <p:spPr bwMode="auto">
              <a:xfrm>
                <a:off x="954" y="4048"/>
                <a:ext cx="52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/>
                  <a:t>PORTATA 5 </a:t>
                </a:r>
                <a:endParaRPr lang="it-IT" sz="2400" b="1"/>
              </a:p>
            </p:txBody>
          </p:sp>
          <p:sp>
            <p:nvSpPr>
              <p:cNvPr id="11339" name="Rectangle 75"/>
              <p:cNvSpPr>
                <a:spLocks noChangeArrowheads="1"/>
              </p:cNvSpPr>
              <p:nvPr/>
            </p:nvSpPr>
            <p:spPr bwMode="auto">
              <a:xfrm>
                <a:off x="1473" y="40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1340" name="Rectangle 76"/>
              <p:cNvSpPr>
                <a:spLocks noChangeArrowheads="1"/>
              </p:cNvSpPr>
              <p:nvPr/>
            </p:nvSpPr>
            <p:spPr bwMode="auto">
              <a:xfrm>
                <a:off x="1503" y="4048"/>
                <a:ext cx="205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8700"/>
                    </a:solidFill>
                  </a:rPr>
                  <a:t> </a:t>
                </a:r>
                <a:r>
                  <a:rPr lang="it-IT" sz="1100" b="1"/>
                  <a:t>10 m</a:t>
                </a:r>
                <a:endParaRPr lang="it-IT" sz="2400" b="1"/>
              </a:p>
            </p:txBody>
          </p:sp>
          <p:sp>
            <p:nvSpPr>
              <p:cNvPr id="11341" name="Rectangle 77"/>
              <p:cNvSpPr>
                <a:spLocks noChangeArrowheads="1"/>
              </p:cNvSpPr>
              <p:nvPr/>
            </p:nvSpPr>
            <p:spPr bwMode="auto">
              <a:xfrm>
                <a:off x="1711" y="4036"/>
                <a:ext cx="28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700" b="1">
                    <a:solidFill>
                      <a:srgbClr val="008700"/>
                    </a:solidFill>
                  </a:rPr>
                  <a:t>3</a:t>
                </a:r>
                <a:endParaRPr lang="it-IT" sz="2400"/>
              </a:p>
            </p:txBody>
          </p:sp>
          <p:sp>
            <p:nvSpPr>
              <p:cNvPr id="11342" name="Rectangle 78"/>
              <p:cNvSpPr>
                <a:spLocks noChangeArrowheads="1"/>
              </p:cNvSpPr>
              <p:nvPr/>
            </p:nvSpPr>
            <p:spPr bwMode="auto">
              <a:xfrm>
                <a:off x="1742" y="4048"/>
                <a:ext cx="73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8700"/>
                    </a:solidFill>
                  </a:rPr>
                  <a:t>/h</a:t>
                </a:r>
                <a:endParaRPr lang="it-IT" sz="2400"/>
              </a:p>
            </p:txBody>
          </p:sp>
          <p:sp>
            <p:nvSpPr>
              <p:cNvPr id="11343" name="Rectangle 79"/>
              <p:cNvSpPr>
                <a:spLocks noChangeArrowheads="1"/>
              </p:cNvSpPr>
              <p:nvPr/>
            </p:nvSpPr>
            <p:spPr bwMode="auto">
              <a:xfrm>
                <a:off x="1811" y="40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</p:grpSp>
        <p:sp>
          <p:nvSpPr>
            <p:cNvPr id="11419" name="Rectangle 155"/>
            <p:cNvSpPr>
              <a:spLocks noChangeArrowheads="1"/>
            </p:cNvSpPr>
            <p:nvPr/>
          </p:nvSpPr>
          <p:spPr bwMode="auto">
            <a:xfrm>
              <a:off x="6831013" y="6510338"/>
              <a:ext cx="349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75" name="Rectangle 211"/>
            <p:cNvSpPr>
              <a:spLocks noChangeArrowheads="1"/>
            </p:cNvSpPr>
            <p:nvPr/>
          </p:nvSpPr>
          <p:spPr bwMode="auto">
            <a:xfrm>
              <a:off x="5675313" y="4735513"/>
              <a:ext cx="109220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FIELD OF USE:</a:t>
              </a:r>
              <a:endParaRPr lang="it-IT" sz="2400"/>
            </a:p>
          </p:txBody>
        </p:sp>
        <p:sp>
          <p:nvSpPr>
            <p:cNvPr id="11476" name="Rectangle 212"/>
            <p:cNvSpPr>
              <a:spLocks noChangeArrowheads="1"/>
            </p:cNvSpPr>
            <p:nvPr/>
          </p:nvSpPr>
          <p:spPr bwMode="auto">
            <a:xfrm>
              <a:off x="6689725" y="473551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77" name="Rectangle 213"/>
            <p:cNvSpPr>
              <a:spLocks noChangeArrowheads="1"/>
            </p:cNvSpPr>
            <p:nvPr/>
          </p:nvSpPr>
          <p:spPr bwMode="auto">
            <a:xfrm>
              <a:off x="5675313" y="4894263"/>
              <a:ext cx="109537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478" name="Rectangle 214"/>
            <p:cNvSpPr>
              <a:spLocks noChangeArrowheads="1"/>
            </p:cNvSpPr>
            <p:nvPr/>
          </p:nvSpPr>
          <p:spPr bwMode="auto">
            <a:xfrm>
              <a:off x="5724525" y="489426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79" name="Rectangle 215"/>
            <p:cNvSpPr>
              <a:spLocks noChangeArrowheads="1"/>
            </p:cNvSpPr>
            <p:nvPr/>
          </p:nvSpPr>
          <p:spPr bwMode="auto">
            <a:xfrm>
              <a:off x="5761038" y="4894263"/>
              <a:ext cx="137056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s-ES" b="1" dirty="0" smtClean="0">
                  <a:solidFill>
                    <a:schemeClr val="accent2"/>
                  </a:solidFill>
                </a:rPr>
                <a:t>LÍNEAS GALVÁNICAS</a:t>
              </a:r>
              <a:endParaRPr lang="it-IT" b="1" dirty="0">
                <a:solidFill>
                  <a:schemeClr val="accent2"/>
                </a:solidFill>
              </a:endParaRPr>
            </a:p>
          </p:txBody>
        </p:sp>
        <p:sp>
          <p:nvSpPr>
            <p:cNvPr id="11480" name="Rectangle 216"/>
            <p:cNvSpPr>
              <a:spLocks noChangeArrowheads="1"/>
            </p:cNvSpPr>
            <p:nvPr/>
          </p:nvSpPr>
          <p:spPr bwMode="auto">
            <a:xfrm>
              <a:off x="7080250" y="489426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81" name="Rectangle 217"/>
            <p:cNvSpPr>
              <a:spLocks noChangeArrowheads="1"/>
            </p:cNvSpPr>
            <p:nvPr/>
          </p:nvSpPr>
          <p:spPr bwMode="auto">
            <a:xfrm>
              <a:off x="5675313" y="5053013"/>
              <a:ext cx="103187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482" name="Rectangle 218"/>
            <p:cNvSpPr>
              <a:spLocks noChangeArrowheads="1"/>
            </p:cNvSpPr>
            <p:nvPr/>
          </p:nvSpPr>
          <p:spPr bwMode="auto">
            <a:xfrm>
              <a:off x="5724525" y="5053013"/>
              <a:ext cx="12198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PINTAR PLANTAS</a:t>
              </a:r>
              <a:endParaRPr lang="it-IT" sz="2400" dirty="0"/>
            </a:p>
          </p:txBody>
        </p:sp>
        <p:sp>
          <p:nvSpPr>
            <p:cNvPr id="11483" name="Rectangle 219"/>
            <p:cNvSpPr>
              <a:spLocks noChangeArrowheads="1"/>
            </p:cNvSpPr>
            <p:nvPr/>
          </p:nvSpPr>
          <p:spPr bwMode="auto">
            <a:xfrm>
              <a:off x="6651625" y="505301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84" name="Rectangle 220"/>
            <p:cNvSpPr>
              <a:spLocks noChangeArrowheads="1"/>
            </p:cNvSpPr>
            <p:nvPr/>
          </p:nvSpPr>
          <p:spPr bwMode="auto">
            <a:xfrm>
              <a:off x="5675313" y="521017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485" name="Rectangle 221"/>
            <p:cNvSpPr>
              <a:spLocks noChangeArrowheads="1"/>
            </p:cNvSpPr>
            <p:nvPr/>
          </p:nvSpPr>
          <p:spPr bwMode="auto">
            <a:xfrm>
              <a:off x="5724525" y="5210175"/>
              <a:ext cx="204222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chemeClr val="accent2"/>
                  </a:solidFill>
                </a:rPr>
                <a:t> </a:t>
              </a:r>
              <a:r>
                <a:rPr lang="es-ES" sz="1100" dirty="0" smtClean="0">
                  <a:solidFill>
                    <a:schemeClr val="accent2"/>
                  </a:solidFill>
                </a:rPr>
                <a:t>TUNEL DE PRETRATAMIENTO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1486" name="Rectangle 222"/>
            <p:cNvSpPr>
              <a:spLocks noChangeArrowheads="1"/>
            </p:cNvSpPr>
            <p:nvPr/>
          </p:nvSpPr>
          <p:spPr bwMode="auto">
            <a:xfrm>
              <a:off x="7458075" y="5210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87" name="Rectangle 223"/>
            <p:cNvSpPr>
              <a:spLocks noChangeArrowheads="1"/>
            </p:cNvSpPr>
            <p:nvPr/>
          </p:nvSpPr>
          <p:spPr bwMode="auto">
            <a:xfrm>
              <a:off x="5675313" y="536892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488" name="Rectangle 224"/>
            <p:cNvSpPr>
              <a:spLocks noChangeArrowheads="1"/>
            </p:cNvSpPr>
            <p:nvPr/>
          </p:nvSpPr>
          <p:spPr bwMode="auto">
            <a:xfrm>
              <a:off x="5724525" y="5368925"/>
              <a:ext cx="123912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ELECTROFORESIS</a:t>
              </a:r>
              <a:endParaRPr lang="it-IT" sz="2400" dirty="0"/>
            </a:p>
          </p:txBody>
        </p:sp>
        <p:sp>
          <p:nvSpPr>
            <p:cNvPr id="11489" name="Rectangle 225"/>
            <p:cNvSpPr>
              <a:spLocks noChangeArrowheads="1"/>
            </p:cNvSpPr>
            <p:nvPr/>
          </p:nvSpPr>
          <p:spPr bwMode="auto">
            <a:xfrm>
              <a:off x="7689850" y="5368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90" name="Rectangle 226"/>
            <p:cNvSpPr>
              <a:spLocks noChangeArrowheads="1"/>
            </p:cNvSpPr>
            <p:nvPr/>
          </p:nvSpPr>
          <p:spPr bwMode="auto">
            <a:xfrm>
              <a:off x="5675313" y="55276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91" name="Rectangle 227"/>
            <p:cNvSpPr>
              <a:spLocks noChangeArrowheads="1"/>
            </p:cNvSpPr>
            <p:nvPr/>
          </p:nvSpPr>
          <p:spPr bwMode="auto">
            <a:xfrm>
              <a:off x="5675313" y="5686425"/>
              <a:ext cx="1477962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CHARACTERISTICS:</a:t>
              </a:r>
              <a:endParaRPr lang="it-IT" sz="2400"/>
            </a:p>
          </p:txBody>
        </p:sp>
        <p:sp>
          <p:nvSpPr>
            <p:cNvPr id="11492" name="Rectangle 228"/>
            <p:cNvSpPr>
              <a:spLocks noChangeArrowheads="1"/>
            </p:cNvSpPr>
            <p:nvPr/>
          </p:nvSpPr>
          <p:spPr bwMode="auto">
            <a:xfrm>
              <a:off x="7086600" y="568642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93" name="Rectangle 229"/>
            <p:cNvSpPr>
              <a:spLocks noChangeArrowheads="1"/>
            </p:cNvSpPr>
            <p:nvPr/>
          </p:nvSpPr>
          <p:spPr bwMode="auto">
            <a:xfrm>
              <a:off x="5675313" y="5845175"/>
              <a:ext cx="109537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494" name="Rectangle 230"/>
            <p:cNvSpPr>
              <a:spLocks noChangeArrowheads="1"/>
            </p:cNvSpPr>
            <p:nvPr/>
          </p:nvSpPr>
          <p:spPr bwMode="auto">
            <a:xfrm>
              <a:off x="5724525" y="58451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95" name="Rectangle 231"/>
            <p:cNvSpPr>
              <a:spLocks noChangeArrowheads="1"/>
            </p:cNvSpPr>
            <p:nvPr/>
          </p:nvSpPr>
          <p:spPr bwMode="auto">
            <a:xfrm>
              <a:off x="5761038" y="5845175"/>
              <a:ext cx="2794035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OSMOSIS INVERSO PARA AGUA DE RED </a:t>
              </a:r>
              <a:endParaRPr lang="it-IT" sz="2400" dirty="0"/>
            </a:p>
          </p:txBody>
        </p:sp>
        <p:sp>
          <p:nvSpPr>
            <p:cNvPr id="11496" name="Rectangle 232"/>
            <p:cNvSpPr>
              <a:spLocks noChangeArrowheads="1"/>
            </p:cNvSpPr>
            <p:nvPr/>
          </p:nvSpPr>
          <p:spPr bwMode="auto">
            <a:xfrm>
              <a:off x="7848600" y="5845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98" name="Rectangle 234"/>
            <p:cNvSpPr>
              <a:spLocks noChangeArrowheads="1"/>
            </p:cNvSpPr>
            <p:nvPr/>
          </p:nvSpPr>
          <p:spPr bwMode="auto">
            <a:xfrm>
              <a:off x="6988175" y="6003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99" name="Rectangle 235"/>
            <p:cNvSpPr>
              <a:spLocks noChangeArrowheads="1"/>
            </p:cNvSpPr>
            <p:nvPr/>
          </p:nvSpPr>
          <p:spPr bwMode="auto">
            <a:xfrm>
              <a:off x="5652120" y="5949280"/>
              <a:ext cx="705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  </a:t>
              </a:r>
              <a:endParaRPr lang="it-IT" sz="2400" dirty="0"/>
            </a:p>
          </p:txBody>
        </p:sp>
        <p:sp>
          <p:nvSpPr>
            <p:cNvPr id="11500" name="Rectangle 236"/>
            <p:cNvSpPr>
              <a:spLocks noChangeArrowheads="1"/>
            </p:cNvSpPr>
            <p:nvPr/>
          </p:nvSpPr>
          <p:spPr bwMode="auto">
            <a:xfrm>
              <a:off x="5652120" y="6021288"/>
              <a:ext cx="238687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- </a:t>
              </a:r>
              <a:r>
                <a:rPr lang="es-ES" sz="1100" dirty="0" smtClean="0">
                  <a:solidFill>
                    <a:srgbClr val="3333CC"/>
                  </a:solidFill>
                </a:rPr>
                <a:t>FUNCIONAMIENTO AUTOMÁTICO</a:t>
              </a:r>
              <a:endParaRPr lang="it-IT" sz="1100" dirty="0">
                <a:solidFill>
                  <a:srgbClr val="3333CC"/>
                </a:solidFill>
              </a:endParaRPr>
            </a:p>
          </p:txBody>
        </p:sp>
        <p:sp>
          <p:nvSpPr>
            <p:cNvPr id="11501" name="Rectangle 237"/>
            <p:cNvSpPr>
              <a:spLocks noChangeArrowheads="1"/>
            </p:cNvSpPr>
            <p:nvPr/>
          </p:nvSpPr>
          <p:spPr bwMode="auto">
            <a:xfrm>
              <a:off x="6981825" y="61626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503" name="Rectangle 239"/>
            <p:cNvSpPr>
              <a:spLocks noChangeArrowheads="1"/>
            </p:cNvSpPr>
            <p:nvPr/>
          </p:nvSpPr>
          <p:spPr bwMode="auto">
            <a:xfrm>
              <a:off x="5652120" y="6237312"/>
              <a:ext cx="313387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-  </a:t>
              </a:r>
              <a:r>
                <a:rPr lang="it-IT" sz="1100" dirty="0">
                  <a:solidFill>
                    <a:srgbClr val="0000FF"/>
                  </a:solidFill>
                </a:rPr>
                <a:t>PRETREATMENT AND </a:t>
              </a:r>
              <a:r>
                <a:rPr lang="it-IT" sz="1100" dirty="0" smtClean="0">
                  <a:solidFill>
                    <a:srgbClr val="0000FF"/>
                  </a:solidFill>
                </a:rPr>
                <a:t>MEMBRANE WASHING</a:t>
              </a:r>
              <a:endParaRPr lang="it-IT" sz="2400" dirty="0"/>
            </a:p>
          </p:txBody>
        </p:sp>
        <p:sp>
          <p:nvSpPr>
            <p:cNvPr id="11504" name="Rectangle 240"/>
            <p:cNvSpPr>
              <a:spLocks noChangeArrowheads="1"/>
            </p:cNvSpPr>
            <p:nvPr/>
          </p:nvSpPr>
          <p:spPr bwMode="auto">
            <a:xfrm>
              <a:off x="8039100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506" name="Rectangle 242"/>
            <p:cNvSpPr>
              <a:spLocks noChangeArrowheads="1"/>
            </p:cNvSpPr>
            <p:nvPr/>
          </p:nvSpPr>
          <p:spPr bwMode="auto">
            <a:xfrm>
              <a:off x="8740775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507" name="Rectangle 243"/>
            <p:cNvSpPr>
              <a:spLocks noChangeArrowheads="1"/>
            </p:cNvSpPr>
            <p:nvPr/>
          </p:nvSpPr>
          <p:spPr bwMode="auto">
            <a:xfrm>
              <a:off x="8777288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510" name="Rectangle 246"/>
            <p:cNvSpPr>
              <a:spLocks noChangeArrowheads="1"/>
            </p:cNvSpPr>
            <p:nvPr/>
          </p:nvSpPr>
          <p:spPr bwMode="auto">
            <a:xfrm>
              <a:off x="5652120" y="6525344"/>
              <a:ext cx="1832233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 dirty="0" smtClean="0">
                  <a:solidFill>
                    <a:srgbClr val="0000FF"/>
                  </a:solidFill>
                </a:rPr>
                <a:t>CAPACITADO:   5 – 10 </a:t>
              </a:r>
              <a:r>
                <a:rPr lang="it-IT" sz="1100" b="1" dirty="0" err="1" smtClean="0">
                  <a:solidFill>
                    <a:srgbClr val="0000FF"/>
                  </a:solidFill>
                </a:rPr>
                <a:t>mc</a:t>
              </a:r>
              <a:r>
                <a:rPr lang="it-IT" sz="1100" b="1" dirty="0" smtClean="0">
                  <a:solidFill>
                    <a:srgbClr val="0000FF"/>
                  </a:solidFill>
                </a:rPr>
                <a:t>/h</a:t>
              </a:r>
              <a:r>
                <a:rPr lang="it-IT" sz="1100" dirty="0" smtClean="0">
                  <a:solidFill>
                    <a:srgbClr val="0000FF"/>
                  </a:solidFill>
                </a:rPr>
                <a:t> </a:t>
              </a:r>
              <a:endParaRPr lang="it-IT" sz="2400" dirty="0"/>
            </a:p>
          </p:txBody>
        </p:sp>
        <p:grpSp>
          <p:nvGrpSpPr>
            <p:cNvPr id="11516" name="Group 252"/>
            <p:cNvGrpSpPr>
              <a:grpSpLocks/>
            </p:cNvGrpSpPr>
            <p:nvPr/>
          </p:nvGrpSpPr>
          <p:grpSpPr bwMode="auto">
            <a:xfrm>
              <a:off x="1514475" y="4648201"/>
              <a:ext cx="3422650" cy="1630363"/>
              <a:chOff x="954" y="2928"/>
              <a:chExt cx="2156" cy="1027"/>
            </a:xfrm>
          </p:grpSpPr>
          <p:sp>
            <p:nvSpPr>
              <p:cNvPr id="11284" name="Rectangle 20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6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85" name="Rectangle 21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86" name="Rectangle 22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87" name="Rectangle 23"/>
              <p:cNvSpPr>
                <a:spLocks noChangeArrowheads="1"/>
              </p:cNvSpPr>
              <p:nvPr/>
            </p:nvSpPr>
            <p:spPr bwMode="auto">
              <a:xfrm>
                <a:off x="983" y="2955"/>
                <a:ext cx="599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solidFill>
                      <a:srgbClr val="993300"/>
                    </a:solidFill>
                  </a:rPr>
                  <a:t>APLICATION:</a:t>
                </a:r>
                <a:endParaRPr lang="it-IT" sz="2400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11288" name="Rectangle 24"/>
              <p:cNvSpPr>
                <a:spLocks noChangeArrowheads="1"/>
              </p:cNvSpPr>
              <p:nvPr/>
            </p:nvSpPr>
            <p:spPr bwMode="auto">
              <a:xfrm>
                <a:off x="1663" y="29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289" name="Rectangle 25"/>
              <p:cNvSpPr>
                <a:spLocks noChangeArrowheads="1"/>
              </p:cNvSpPr>
              <p:nvPr/>
            </p:nvSpPr>
            <p:spPr bwMode="auto">
              <a:xfrm>
                <a:off x="983" y="30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1290" name="Rectangle 26"/>
              <p:cNvSpPr>
                <a:spLocks noChangeArrowheads="1"/>
              </p:cNvSpPr>
              <p:nvPr/>
            </p:nvSpPr>
            <p:spPr bwMode="auto">
              <a:xfrm>
                <a:off x="1014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291" name="Rectangle 27"/>
              <p:cNvSpPr>
                <a:spLocks noChangeArrowheads="1"/>
              </p:cNvSpPr>
              <p:nvPr/>
            </p:nvSpPr>
            <p:spPr bwMode="auto">
              <a:xfrm>
                <a:off x="1037" y="3055"/>
                <a:ext cx="10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LIGNES GALVANIQUES</a:t>
                </a:r>
                <a:endParaRPr lang="it-IT" sz="1100" b="1" dirty="0"/>
              </a:p>
            </p:txBody>
          </p:sp>
          <p:sp>
            <p:nvSpPr>
              <p:cNvPr id="11292" name="Rectangle 28"/>
              <p:cNvSpPr>
                <a:spLocks noChangeArrowheads="1"/>
              </p:cNvSpPr>
              <p:nvPr/>
            </p:nvSpPr>
            <p:spPr bwMode="auto">
              <a:xfrm>
                <a:off x="1890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293" name="Rectangle 29"/>
              <p:cNvSpPr>
                <a:spLocks noChangeArrowheads="1"/>
              </p:cNvSpPr>
              <p:nvPr/>
            </p:nvSpPr>
            <p:spPr bwMode="auto">
              <a:xfrm>
                <a:off x="983" y="31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1294" name="Rectangle 30"/>
              <p:cNvSpPr>
                <a:spLocks noChangeArrowheads="1"/>
              </p:cNvSpPr>
              <p:nvPr/>
            </p:nvSpPr>
            <p:spPr bwMode="auto">
              <a:xfrm>
                <a:off x="101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295" name="Rectangle 31"/>
              <p:cNvSpPr>
                <a:spLocks noChangeArrowheads="1"/>
              </p:cNvSpPr>
              <p:nvPr/>
            </p:nvSpPr>
            <p:spPr bwMode="auto">
              <a:xfrm>
                <a:off x="1037" y="3155"/>
                <a:ext cx="4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latin typeface="+mn-lt"/>
                  </a:rPr>
                  <a:t>PEINTURE</a:t>
                </a:r>
                <a:endParaRPr lang="it-IT" sz="2400" b="1" dirty="0">
                  <a:latin typeface="+mn-lt"/>
                </a:endParaRPr>
              </a:p>
            </p:txBody>
          </p:sp>
          <p:sp>
            <p:nvSpPr>
              <p:cNvPr id="11296" name="Rectangle 32"/>
              <p:cNvSpPr>
                <a:spLocks noChangeArrowheads="1"/>
              </p:cNvSpPr>
              <p:nvPr/>
            </p:nvSpPr>
            <p:spPr bwMode="auto">
              <a:xfrm>
                <a:off x="169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297" name="Rectangle 33"/>
              <p:cNvSpPr>
                <a:spLocks noChangeArrowheads="1"/>
              </p:cNvSpPr>
              <p:nvPr/>
            </p:nvSpPr>
            <p:spPr bwMode="auto">
              <a:xfrm>
                <a:off x="983" y="32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1298" name="Rectangle 34"/>
              <p:cNvSpPr>
                <a:spLocks noChangeArrowheads="1"/>
              </p:cNvSpPr>
              <p:nvPr/>
            </p:nvSpPr>
            <p:spPr bwMode="auto">
              <a:xfrm>
                <a:off x="1014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299" name="Rectangle 35"/>
              <p:cNvSpPr>
                <a:spLocks noChangeArrowheads="1"/>
              </p:cNvSpPr>
              <p:nvPr/>
            </p:nvSpPr>
            <p:spPr bwMode="auto">
              <a:xfrm>
                <a:off x="1037" y="3255"/>
                <a:ext cx="1330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TUNNEL DE PRÉTRAITEMENT</a:t>
                </a:r>
                <a:endParaRPr lang="it-IT" sz="1100" b="1" dirty="0"/>
              </a:p>
            </p:txBody>
          </p:sp>
          <p:sp>
            <p:nvSpPr>
              <p:cNvPr id="11300" name="Rectangle 36"/>
              <p:cNvSpPr>
                <a:spLocks noChangeArrowheads="1"/>
              </p:cNvSpPr>
              <p:nvPr/>
            </p:nvSpPr>
            <p:spPr bwMode="auto">
              <a:xfrm>
                <a:off x="2347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323" name="Rectangle 59"/>
              <p:cNvSpPr>
                <a:spLocks noChangeArrowheads="1"/>
              </p:cNvSpPr>
              <p:nvPr/>
            </p:nvSpPr>
            <p:spPr bwMode="auto">
              <a:xfrm>
                <a:off x="954" y="3548"/>
                <a:ext cx="927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>
                    <a:solidFill>
                      <a:srgbClr val="993300"/>
                    </a:solidFill>
                  </a:rPr>
                  <a:t>CARACTÉRISTIQUES</a:t>
                </a:r>
                <a:endParaRPr lang="it-IT" sz="2400" b="1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11324" name="Rectangle 60"/>
              <p:cNvSpPr>
                <a:spLocks noChangeArrowheads="1"/>
              </p:cNvSpPr>
              <p:nvPr/>
            </p:nvSpPr>
            <p:spPr bwMode="auto">
              <a:xfrm>
                <a:off x="1815" y="35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325" name="Rectangle 61"/>
              <p:cNvSpPr>
                <a:spLocks noChangeArrowheads="1"/>
              </p:cNvSpPr>
              <p:nvPr/>
            </p:nvSpPr>
            <p:spPr bwMode="auto">
              <a:xfrm>
                <a:off x="954" y="36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1326" name="Rectangle 62"/>
              <p:cNvSpPr>
                <a:spLocks noChangeArrowheads="1"/>
              </p:cNvSpPr>
              <p:nvPr/>
            </p:nvSpPr>
            <p:spPr bwMode="auto">
              <a:xfrm>
                <a:off x="985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327" name="Rectangle 63"/>
              <p:cNvSpPr>
                <a:spLocks noChangeArrowheads="1"/>
              </p:cNvSpPr>
              <p:nvPr/>
            </p:nvSpPr>
            <p:spPr bwMode="auto">
              <a:xfrm>
                <a:off x="1008" y="3648"/>
                <a:ext cx="148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/>
                  <a:t>OSMOSE POUR L’EAU DE RESEAU</a:t>
                </a:r>
                <a:endParaRPr lang="it-IT" sz="2400" b="1" dirty="0"/>
              </a:p>
            </p:txBody>
          </p:sp>
          <p:sp>
            <p:nvSpPr>
              <p:cNvPr id="11328" name="Rectangle 64"/>
              <p:cNvSpPr>
                <a:spLocks noChangeArrowheads="1"/>
              </p:cNvSpPr>
              <p:nvPr/>
            </p:nvSpPr>
            <p:spPr bwMode="auto">
              <a:xfrm>
                <a:off x="2564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329" name="Rectangle 65"/>
              <p:cNvSpPr>
                <a:spLocks noChangeArrowheads="1"/>
              </p:cNvSpPr>
              <p:nvPr/>
            </p:nvSpPr>
            <p:spPr bwMode="auto">
              <a:xfrm>
                <a:off x="954" y="37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1330" name="Rectangle 66"/>
              <p:cNvSpPr>
                <a:spLocks noChangeArrowheads="1"/>
              </p:cNvSpPr>
              <p:nvPr/>
            </p:nvSpPr>
            <p:spPr bwMode="auto">
              <a:xfrm>
                <a:off x="985" y="3748"/>
                <a:ext cx="1328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it-IT" sz="1100" b="1" dirty="0" smtClean="0"/>
                  <a:t>OPERATION - AUTOMATIQUE</a:t>
                </a:r>
                <a:endParaRPr lang="it-IT" sz="1100" b="1" dirty="0"/>
              </a:p>
            </p:txBody>
          </p:sp>
          <p:sp>
            <p:nvSpPr>
              <p:cNvPr id="11331" name="Rectangle 67"/>
              <p:cNvSpPr>
                <a:spLocks noChangeArrowheads="1"/>
              </p:cNvSpPr>
              <p:nvPr/>
            </p:nvSpPr>
            <p:spPr bwMode="auto">
              <a:xfrm>
                <a:off x="2383" y="37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332" name="Rectangle 68"/>
              <p:cNvSpPr>
                <a:spLocks noChangeArrowheads="1"/>
              </p:cNvSpPr>
              <p:nvPr/>
            </p:nvSpPr>
            <p:spPr bwMode="auto">
              <a:xfrm>
                <a:off x="954" y="38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1333" name="Rectangle 69"/>
              <p:cNvSpPr>
                <a:spLocks noChangeArrowheads="1"/>
              </p:cNvSpPr>
              <p:nvPr/>
            </p:nvSpPr>
            <p:spPr bwMode="auto">
              <a:xfrm>
                <a:off x="985" y="3848"/>
                <a:ext cx="212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fr-FR" sz="1100" b="1" dirty="0" smtClean="0"/>
                  <a:t>PRÉTRAITEMENT DE LAVAGE DU MEMBRANES</a:t>
                </a:r>
                <a:endParaRPr lang="it-IT" sz="1100" b="1" dirty="0"/>
              </a:p>
            </p:txBody>
          </p:sp>
          <p:sp>
            <p:nvSpPr>
              <p:cNvPr id="11334" name="Rectangle 70"/>
              <p:cNvSpPr>
                <a:spLocks noChangeArrowheads="1"/>
              </p:cNvSpPr>
              <p:nvPr/>
            </p:nvSpPr>
            <p:spPr bwMode="auto">
              <a:xfrm>
                <a:off x="231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336" name="Rectangle 72"/>
              <p:cNvSpPr>
                <a:spLocks noChangeArrowheads="1"/>
              </p:cNvSpPr>
              <p:nvPr/>
            </p:nvSpPr>
            <p:spPr bwMode="auto">
              <a:xfrm>
                <a:off x="284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1468" name="Rectangle 204"/>
              <p:cNvSpPr>
                <a:spLocks noChangeArrowheads="1"/>
              </p:cNvSpPr>
              <p:nvPr/>
            </p:nvSpPr>
            <p:spPr bwMode="auto">
              <a:xfrm>
                <a:off x="1056" y="3360"/>
                <a:ext cx="8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ELECTROPHORESE</a:t>
                </a:r>
                <a:endParaRPr lang="it-IT" sz="2400" b="1" dirty="0"/>
              </a:p>
            </p:txBody>
          </p:sp>
          <p:sp>
            <p:nvSpPr>
              <p:cNvPr id="11469" name="Rectangle 205"/>
              <p:cNvSpPr>
                <a:spLocks noChangeArrowheads="1"/>
              </p:cNvSpPr>
              <p:nvPr/>
            </p:nvSpPr>
            <p:spPr bwMode="auto">
              <a:xfrm>
                <a:off x="960" y="3360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</p:grpSp>
      </p:grpSp>
      <p:pic>
        <p:nvPicPr>
          <p:cNvPr id="91" name="Immagine 90" descr="IMG_3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092280" cy="446449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2514600" y="0"/>
            <a:ext cx="4495802" cy="750888"/>
            <a:chOff x="1584" y="192"/>
            <a:chExt cx="2832" cy="473"/>
          </a:xfrm>
        </p:grpSpPr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1973" y="192"/>
              <a:ext cx="175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rgbClr val="009900"/>
                  </a:solidFill>
                  <a:latin typeface="Arial" charset="0"/>
                </a:rPr>
                <a:t>OSMOSE INVERSE</a:t>
              </a:r>
              <a:endParaRPr lang="it-IT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1584" y="432"/>
              <a:ext cx="28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400" b="1" dirty="0" smtClean="0">
                  <a:solidFill>
                    <a:schemeClr val="accent2"/>
                  </a:solidFill>
                  <a:latin typeface="Arial" charset="0"/>
                </a:rPr>
                <a:t>UNIDAD DE OSMOSI INVERSO</a:t>
              </a:r>
              <a:endParaRPr lang="it-IT" sz="2400" b="1" dirty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5105400" y="4692650"/>
            <a:ext cx="3641725" cy="2165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354" name="Rectangle 66"/>
          <p:cNvSpPr>
            <a:spLocks noChangeArrowheads="1"/>
          </p:cNvSpPr>
          <p:nvPr/>
        </p:nvSpPr>
        <p:spPr bwMode="auto">
          <a:xfrm>
            <a:off x="5105400" y="4692650"/>
            <a:ext cx="3635375" cy="215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355" name="Rectangle 67"/>
          <p:cNvSpPr>
            <a:spLocks noChangeArrowheads="1"/>
          </p:cNvSpPr>
          <p:nvPr/>
        </p:nvSpPr>
        <p:spPr bwMode="auto">
          <a:xfrm>
            <a:off x="4572000" y="4699000"/>
            <a:ext cx="3635375" cy="215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391" name="Rectangle 103"/>
          <p:cNvSpPr>
            <a:spLocks noChangeArrowheads="1"/>
          </p:cNvSpPr>
          <p:nvPr/>
        </p:nvSpPr>
        <p:spPr bwMode="auto">
          <a:xfrm>
            <a:off x="5364088" y="6453336"/>
            <a:ext cx="168155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 dirty="0" smtClean="0">
                <a:solidFill>
                  <a:srgbClr val="0000FF"/>
                </a:solidFill>
              </a:rPr>
              <a:t>VOLUMEN     : 1 – 10mc/h </a:t>
            </a:r>
            <a:endParaRPr lang="it-IT" sz="2400" dirty="0"/>
          </a:p>
        </p:txBody>
      </p:sp>
      <p:grpSp>
        <p:nvGrpSpPr>
          <p:cNvPr id="12345" name="Group 57"/>
          <p:cNvGrpSpPr>
            <a:grpSpLocks/>
          </p:cNvGrpSpPr>
          <p:nvPr/>
        </p:nvGrpSpPr>
        <p:grpSpPr bwMode="auto">
          <a:xfrm>
            <a:off x="1295400" y="6407167"/>
            <a:ext cx="1395413" cy="188913"/>
            <a:chOff x="954" y="4036"/>
            <a:chExt cx="879" cy="119"/>
          </a:xfrm>
        </p:grpSpPr>
        <p:sp>
          <p:nvSpPr>
            <p:cNvPr id="12346" name="Rectangle 58"/>
            <p:cNvSpPr>
              <a:spLocks noChangeArrowheads="1"/>
            </p:cNvSpPr>
            <p:nvPr/>
          </p:nvSpPr>
          <p:spPr bwMode="auto">
            <a:xfrm>
              <a:off x="954" y="4048"/>
              <a:ext cx="516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 dirty="0" smtClean="0">
                  <a:solidFill>
                    <a:srgbClr val="008700"/>
                  </a:solidFill>
                </a:rPr>
                <a:t>FLOW        </a:t>
              </a:r>
              <a:r>
                <a:rPr lang="it-IT" sz="1100" b="1" dirty="0">
                  <a:solidFill>
                    <a:srgbClr val="008700"/>
                  </a:solidFill>
                </a:rPr>
                <a:t>1 </a:t>
              </a:r>
              <a:endParaRPr lang="it-IT" sz="2400" dirty="0"/>
            </a:p>
          </p:txBody>
        </p:sp>
        <p:sp>
          <p:nvSpPr>
            <p:cNvPr id="12347" name="Rectangle 59"/>
            <p:cNvSpPr>
              <a:spLocks noChangeArrowheads="1"/>
            </p:cNvSpPr>
            <p:nvPr/>
          </p:nvSpPr>
          <p:spPr bwMode="auto">
            <a:xfrm>
              <a:off x="1473" y="4048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8700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2348" name="Rectangle 60"/>
            <p:cNvSpPr>
              <a:spLocks noChangeArrowheads="1"/>
            </p:cNvSpPr>
            <p:nvPr/>
          </p:nvSpPr>
          <p:spPr bwMode="auto">
            <a:xfrm>
              <a:off x="1503" y="4048"/>
              <a:ext cx="207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 dirty="0">
                  <a:solidFill>
                    <a:srgbClr val="008700"/>
                  </a:solidFill>
                </a:rPr>
                <a:t> </a:t>
              </a:r>
              <a:r>
                <a:rPr lang="it-IT" sz="1100" b="1" dirty="0" smtClean="0">
                  <a:solidFill>
                    <a:srgbClr val="008700"/>
                  </a:solidFill>
                </a:rPr>
                <a:t>10 </a:t>
              </a:r>
              <a:r>
                <a:rPr lang="it-IT" sz="1100" b="1" dirty="0">
                  <a:solidFill>
                    <a:srgbClr val="008700"/>
                  </a:solidFill>
                </a:rPr>
                <a:t>m</a:t>
              </a:r>
              <a:endParaRPr lang="it-IT" sz="2400" dirty="0"/>
            </a:p>
          </p:txBody>
        </p:sp>
        <p:sp>
          <p:nvSpPr>
            <p:cNvPr id="12349" name="Rectangle 61"/>
            <p:cNvSpPr>
              <a:spLocks noChangeArrowheads="1"/>
            </p:cNvSpPr>
            <p:nvPr/>
          </p:nvSpPr>
          <p:spPr bwMode="auto">
            <a:xfrm>
              <a:off x="1711" y="4036"/>
              <a:ext cx="28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700" b="1">
                  <a:solidFill>
                    <a:srgbClr val="008700"/>
                  </a:solidFill>
                </a:rPr>
                <a:t>3</a:t>
              </a:r>
              <a:endParaRPr lang="it-IT" sz="2400"/>
            </a:p>
          </p:txBody>
        </p:sp>
        <p:sp>
          <p:nvSpPr>
            <p:cNvPr id="12350" name="Rectangle 62"/>
            <p:cNvSpPr>
              <a:spLocks noChangeArrowheads="1"/>
            </p:cNvSpPr>
            <p:nvPr/>
          </p:nvSpPr>
          <p:spPr bwMode="auto">
            <a:xfrm>
              <a:off x="1742" y="4048"/>
              <a:ext cx="7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8700"/>
                  </a:solidFill>
                </a:rPr>
                <a:t>/h</a:t>
              </a:r>
              <a:endParaRPr lang="it-IT" sz="2400"/>
            </a:p>
          </p:txBody>
        </p:sp>
        <p:sp>
          <p:nvSpPr>
            <p:cNvPr id="12351" name="Rectangle 63"/>
            <p:cNvSpPr>
              <a:spLocks noChangeArrowheads="1"/>
            </p:cNvSpPr>
            <p:nvPr/>
          </p:nvSpPr>
          <p:spPr bwMode="auto">
            <a:xfrm>
              <a:off x="1811" y="4048"/>
              <a:ext cx="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8700"/>
                  </a:solidFill>
                </a:rPr>
                <a:t> </a:t>
              </a:r>
              <a:endParaRPr lang="it-IT" sz="2400"/>
            </a:p>
          </p:txBody>
        </p:sp>
      </p:grpSp>
      <p:grpSp>
        <p:nvGrpSpPr>
          <p:cNvPr id="92" name="Gruppo 91"/>
          <p:cNvGrpSpPr/>
          <p:nvPr/>
        </p:nvGrpSpPr>
        <p:grpSpPr>
          <a:xfrm>
            <a:off x="1115616" y="4509120"/>
            <a:ext cx="7354888" cy="2147896"/>
            <a:chOff x="1514475" y="4648200"/>
            <a:chExt cx="7354888" cy="2147896"/>
          </a:xfrm>
        </p:grpSpPr>
        <p:sp>
          <p:nvSpPr>
            <p:cNvPr id="93" name="Rectangle 150"/>
            <p:cNvSpPr>
              <a:spLocks noChangeArrowheads="1"/>
            </p:cNvSpPr>
            <p:nvPr/>
          </p:nvSpPr>
          <p:spPr bwMode="auto">
            <a:xfrm>
              <a:off x="7467600" y="6248400"/>
              <a:ext cx="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lang="it-IT" sz="2400"/>
            </a:p>
          </p:txBody>
        </p:sp>
        <p:sp>
          <p:nvSpPr>
            <p:cNvPr id="94" name="Rectangle 37"/>
            <p:cNvSpPr>
              <a:spLocks noChangeArrowheads="1"/>
            </p:cNvSpPr>
            <p:nvPr/>
          </p:nvSpPr>
          <p:spPr bwMode="auto">
            <a:xfrm>
              <a:off x="5268913" y="4648200"/>
              <a:ext cx="2884487" cy="10207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5" name="Rectangle 38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6" name="Rectangle 39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7" name="Rectangle 73"/>
            <p:cNvSpPr>
              <a:spLocks noChangeArrowheads="1"/>
            </p:cNvSpPr>
            <p:nvPr/>
          </p:nvSpPr>
          <p:spPr bwMode="auto">
            <a:xfrm>
              <a:off x="1514475" y="6267450"/>
              <a:ext cx="349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8700"/>
                  </a:solidFill>
                </a:rPr>
                <a:t> </a:t>
              </a:r>
              <a:endParaRPr lang="it-IT" sz="2400"/>
            </a:p>
          </p:txBody>
        </p:sp>
        <p:grpSp>
          <p:nvGrpSpPr>
            <p:cNvPr id="98" name="Group 253"/>
            <p:cNvGrpSpPr>
              <a:grpSpLocks/>
            </p:cNvGrpSpPr>
            <p:nvPr/>
          </p:nvGrpSpPr>
          <p:grpSpPr bwMode="auto">
            <a:xfrm>
              <a:off x="1514475" y="6407158"/>
              <a:ext cx="1395413" cy="388938"/>
              <a:chOff x="954" y="4036"/>
              <a:chExt cx="879" cy="245"/>
            </a:xfrm>
          </p:grpSpPr>
          <p:sp>
            <p:nvSpPr>
              <p:cNvPr id="164" name="Rectangle 74"/>
              <p:cNvSpPr>
                <a:spLocks noChangeArrowheads="1"/>
              </p:cNvSpPr>
              <p:nvPr/>
            </p:nvSpPr>
            <p:spPr bwMode="auto">
              <a:xfrm>
                <a:off x="954" y="4048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it-IT" sz="2400" b="1" dirty="0"/>
              </a:p>
            </p:txBody>
          </p:sp>
          <p:sp>
            <p:nvSpPr>
              <p:cNvPr id="165" name="Rectangle 75"/>
              <p:cNvSpPr>
                <a:spLocks noChangeArrowheads="1"/>
              </p:cNvSpPr>
              <p:nvPr/>
            </p:nvSpPr>
            <p:spPr bwMode="auto">
              <a:xfrm>
                <a:off x="1473" y="4048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it-IT" sz="2400" dirty="0"/>
              </a:p>
            </p:txBody>
          </p:sp>
          <p:sp>
            <p:nvSpPr>
              <p:cNvPr id="167" name="Rectangle 77"/>
              <p:cNvSpPr>
                <a:spLocks noChangeArrowheads="1"/>
              </p:cNvSpPr>
              <p:nvPr/>
            </p:nvSpPr>
            <p:spPr bwMode="auto">
              <a:xfrm>
                <a:off x="1711" y="4036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it-IT" sz="2400" dirty="0"/>
              </a:p>
            </p:txBody>
          </p:sp>
          <p:sp>
            <p:nvSpPr>
              <p:cNvPr id="168" name="Rectangle 78"/>
              <p:cNvSpPr>
                <a:spLocks noChangeArrowheads="1"/>
              </p:cNvSpPr>
              <p:nvPr/>
            </p:nvSpPr>
            <p:spPr bwMode="auto">
              <a:xfrm>
                <a:off x="1742" y="4048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it-IT" sz="2400" dirty="0"/>
              </a:p>
            </p:txBody>
          </p:sp>
          <p:sp>
            <p:nvSpPr>
              <p:cNvPr id="169" name="Rectangle 79"/>
              <p:cNvSpPr>
                <a:spLocks noChangeArrowheads="1"/>
              </p:cNvSpPr>
              <p:nvPr/>
            </p:nvSpPr>
            <p:spPr bwMode="auto">
              <a:xfrm>
                <a:off x="1811" y="40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</p:grpSp>
        <p:sp>
          <p:nvSpPr>
            <p:cNvPr id="100" name="Rectangle 211"/>
            <p:cNvSpPr>
              <a:spLocks noChangeArrowheads="1"/>
            </p:cNvSpPr>
            <p:nvPr/>
          </p:nvSpPr>
          <p:spPr bwMode="auto">
            <a:xfrm>
              <a:off x="5675313" y="4735513"/>
              <a:ext cx="109220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FIELD OF USE:</a:t>
              </a:r>
              <a:endParaRPr lang="it-IT" sz="2400"/>
            </a:p>
          </p:txBody>
        </p:sp>
        <p:sp>
          <p:nvSpPr>
            <p:cNvPr id="101" name="Rectangle 212"/>
            <p:cNvSpPr>
              <a:spLocks noChangeArrowheads="1"/>
            </p:cNvSpPr>
            <p:nvPr/>
          </p:nvSpPr>
          <p:spPr bwMode="auto">
            <a:xfrm>
              <a:off x="6689725" y="473551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02" name="Rectangle 213"/>
            <p:cNvSpPr>
              <a:spLocks noChangeArrowheads="1"/>
            </p:cNvSpPr>
            <p:nvPr/>
          </p:nvSpPr>
          <p:spPr bwMode="auto">
            <a:xfrm>
              <a:off x="5675313" y="4894263"/>
              <a:ext cx="109537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03" name="Rectangle 214"/>
            <p:cNvSpPr>
              <a:spLocks noChangeArrowheads="1"/>
            </p:cNvSpPr>
            <p:nvPr/>
          </p:nvSpPr>
          <p:spPr bwMode="auto">
            <a:xfrm>
              <a:off x="5724525" y="489426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04" name="Rectangle 215"/>
            <p:cNvSpPr>
              <a:spLocks noChangeArrowheads="1"/>
            </p:cNvSpPr>
            <p:nvPr/>
          </p:nvSpPr>
          <p:spPr bwMode="auto">
            <a:xfrm>
              <a:off x="5761038" y="4894263"/>
              <a:ext cx="137056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s-ES" b="1" dirty="0" smtClean="0">
                  <a:solidFill>
                    <a:schemeClr val="accent2"/>
                  </a:solidFill>
                </a:rPr>
                <a:t>LÍNEAS GALVÁNICAS</a:t>
              </a:r>
              <a:endParaRPr lang="it-IT" b="1" dirty="0">
                <a:solidFill>
                  <a:schemeClr val="accent2"/>
                </a:solidFill>
              </a:endParaRPr>
            </a:p>
          </p:txBody>
        </p:sp>
        <p:sp>
          <p:nvSpPr>
            <p:cNvPr id="105" name="Rectangle 216"/>
            <p:cNvSpPr>
              <a:spLocks noChangeArrowheads="1"/>
            </p:cNvSpPr>
            <p:nvPr/>
          </p:nvSpPr>
          <p:spPr bwMode="auto">
            <a:xfrm>
              <a:off x="7080250" y="489426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06" name="Rectangle 217"/>
            <p:cNvSpPr>
              <a:spLocks noChangeArrowheads="1"/>
            </p:cNvSpPr>
            <p:nvPr/>
          </p:nvSpPr>
          <p:spPr bwMode="auto">
            <a:xfrm>
              <a:off x="5675313" y="5053013"/>
              <a:ext cx="103187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07" name="Rectangle 218"/>
            <p:cNvSpPr>
              <a:spLocks noChangeArrowheads="1"/>
            </p:cNvSpPr>
            <p:nvPr/>
          </p:nvSpPr>
          <p:spPr bwMode="auto">
            <a:xfrm>
              <a:off x="5724525" y="5053013"/>
              <a:ext cx="12198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PINTAR PLANTAS</a:t>
              </a:r>
              <a:endParaRPr lang="it-IT" sz="2400" dirty="0"/>
            </a:p>
          </p:txBody>
        </p:sp>
        <p:sp>
          <p:nvSpPr>
            <p:cNvPr id="108" name="Rectangle 219"/>
            <p:cNvSpPr>
              <a:spLocks noChangeArrowheads="1"/>
            </p:cNvSpPr>
            <p:nvPr/>
          </p:nvSpPr>
          <p:spPr bwMode="auto">
            <a:xfrm>
              <a:off x="6651625" y="505301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09" name="Rectangle 220"/>
            <p:cNvSpPr>
              <a:spLocks noChangeArrowheads="1"/>
            </p:cNvSpPr>
            <p:nvPr/>
          </p:nvSpPr>
          <p:spPr bwMode="auto">
            <a:xfrm>
              <a:off x="5675313" y="521017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0" name="Rectangle 221"/>
            <p:cNvSpPr>
              <a:spLocks noChangeArrowheads="1"/>
            </p:cNvSpPr>
            <p:nvPr/>
          </p:nvSpPr>
          <p:spPr bwMode="auto">
            <a:xfrm>
              <a:off x="5724525" y="5210175"/>
              <a:ext cx="204222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chemeClr val="accent2"/>
                  </a:solidFill>
                </a:rPr>
                <a:t> </a:t>
              </a:r>
              <a:r>
                <a:rPr lang="es-ES" sz="1100" dirty="0" smtClean="0">
                  <a:solidFill>
                    <a:schemeClr val="accent2"/>
                  </a:solidFill>
                </a:rPr>
                <a:t>TUNEL DE PRETRATAMIENTO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11" name="Rectangle 222"/>
            <p:cNvSpPr>
              <a:spLocks noChangeArrowheads="1"/>
            </p:cNvSpPr>
            <p:nvPr/>
          </p:nvSpPr>
          <p:spPr bwMode="auto">
            <a:xfrm>
              <a:off x="7458075" y="5210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2" name="Rectangle 223"/>
            <p:cNvSpPr>
              <a:spLocks noChangeArrowheads="1"/>
            </p:cNvSpPr>
            <p:nvPr/>
          </p:nvSpPr>
          <p:spPr bwMode="auto">
            <a:xfrm>
              <a:off x="5675313" y="536892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3" name="Rectangle 224"/>
            <p:cNvSpPr>
              <a:spLocks noChangeArrowheads="1"/>
            </p:cNvSpPr>
            <p:nvPr/>
          </p:nvSpPr>
          <p:spPr bwMode="auto">
            <a:xfrm>
              <a:off x="5724525" y="5368925"/>
              <a:ext cx="123912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ELECTROFORESIS</a:t>
              </a:r>
              <a:endParaRPr lang="it-IT" sz="2400" dirty="0"/>
            </a:p>
          </p:txBody>
        </p:sp>
        <p:sp>
          <p:nvSpPr>
            <p:cNvPr id="114" name="Rectangle 225"/>
            <p:cNvSpPr>
              <a:spLocks noChangeArrowheads="1"/>
            </p:cNvSpPr>
            <p:nvPr/>
          </p:nvSpPr>
          <p:spPr bwMode="auto">
            <a:xfrm>
              <a:off x="7689850" y="5368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5" name="Rectangle 226"/>
            <p:cNvSpPr>
              <a:spLocks noChangeArrowheads="1"/>
            </p:cNvSpPr>
            <p:nvPr/>
          </p:nvSpPr>
          <p:spPr bwMode="auto">
            <a:xfrm>
              <a:off x="5675313" y="55276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6" name="Rectangle 227"/>
            <p:cNvSpPr>
              <a:spLocks noChangeArrowheads="1"/>
            </p:cNvSpPr>
            <p:nvPr/>
          </p:nvSpPr>
          <p:spPr bwMode="auto">
            <a:xfrm>
              <a:off x="5675313" y="5686425"/>
              <a:ext cx="1477962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CHARACTERISTICS:</a:t>
              </a:r>
              <a:endParaRPr lang="it-IT" sz="2400"/>
            </a:p>
          </p:txBody>
        </p:sp>
        <p:sp>
          <p:nvSpPr>
            <p:cNvPr id="117" name="Rectangle 228"/>
            <p:cNvSpPr>
              <a:spLocks noChangeArrowheads="1"/>
            </p:cNvSpPr>
            <p:nvPr/>
          </p:nvSpPr>
          <p:spPr bwMode="auto">
            <a:xfrm>
              <a:off x="7086600" y="568642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8" name="Rectangle 229"/>
            <p:cNvSpPr>
              <a:spLocks noChangeArrowheads="1"/>
            </p:cNvSpPr>
            <p:nvPr/>
          </p:nvSpPr>
          <p:spPr bwMode="auto">
            <a:xfrm>
              <a:off x="5675313" y="5845175"/>
              <a:ext cx="109537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9" name="Rectangle 230"/>
            <p:cNvSpPr>
              <a:spLocks noChangeArrowheads="1"/>
            </p:cNvSpPr>
            <p:nvPr/>
          </p:nvSpPr>
          <p:spPr bwMode="auto">
            <a:xfrm>
              <a:off x="5724525" y="58451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0" name="Rectangle 231"/>
            <p:cNvSpPr>
              <a:spLocks noChangeArrowheads="1"/>
            </p:cNvSpPr>
            <p:nvPr/>
          </p:nvSpPr>
          <p:spPr bwMode="auto">
            <a:xfrm>
              <a:off x="5761038" y="5845175"/>
              <a:ext cx="2794035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OSMOSIS INVERSO PARA AGUA DE RED </a:t>
              </a:r>
              <a:endParaRPr lang="it-IT" sz="2400" dirty="0"/>
            </a:p>
          </p:txBody>
        </p:sp>
        <p:sp>
          <p:nvSpPr>
            <p:cNvPr id="121" name="Rectangle 232"/>
            <p:cNvSpPr>
              <a:spLocks noChangeArrowheads="1"/>
            </p:cNvSpPr>
            <p:nvPr/>
          </p:nvSpPr>
          <p:spPr bwMode="auto">
            <a:xfrm>
              <a:off x="7848600" y="5845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2" name="Rectangle 234"/>
            <p:cNvSpPr>
              <a:spLocks noChangeArrowheads="1"/>
            </p:cNvSpPr>
            <p:nvPr/>
          </p:nvSpPr>
          <p:spPr bwMode="auto">
            <a:xfrm>
              <a:off x="6988175" y="6003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3" name="Rectangle 235"/>
            <p:cNvSpPr>
              <a:spLocks noChangeArrowheads="1"/>
            </p:cNvSpPr>
            <p:nvPr/>
          </p:nvSpPr>
          <p:spPr bwMode="auto">
            <a:xfrm>
              <a:off x="5652120" y="5949280"/>
              <a:ext cx="705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  </a:t>
              </a:r>
              <a:endParaRPr lang="it-IT" sz="2400" dirty="0"/>
            </a:p>
          </p:txBody>
        </p:sp>
        <p:sp>
          <p:nvSpPr>
            <p:cNvPr id="124" name="Rectangle 236"/>
            <p:cNvSpPr>
              <a:spLocks noChangeArrowheads="1"/>
            </p:cNvSpPr>
            <p:nvPr/>
          </p:nvSpPr>
          <p:spPr bwMode="auto">
            <a:xfrm>
              <a:off x="5652120" y="6021288"/>
              <a:ext cx="238687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- </a:t>
              </a:r>
              <a:r>
                <a:rPr lang="es-ES" sz="1100" dirty="0" smtClean="0">
                  <a:solidFill>
                    <a:srgbClr val="3333CC"/>
                  </a:solidFill>
                </a:rPr>
                <a:t>FUNCIONAMIENTO AUTOMÁTICO</a:t>
              </a:r>
              <a:endParaRPr lang="it-IT" sz="1100" dirty="0">
                <a:solidFill>
                  <a:srgbClr val="3333CC"/>
                </a:solidFill>
              </a:endParaRPr>
            </a:p>
          </p:txBody>
        </p:sp>
        <p:sp>
          <p:nvSpPr>
            <p:cNvPr id="125" name="Rectangle 237"/>
            <p:cNvSpPr>
              <a:spLocks noChangeArrowheads="1"/>
            </p:cNvSpPr>
            <p:nvPr/>
          </p:nvSpPr>
          <p:spPr bwMode="auto">
            <a:xfrm>
              <a:off x="6981825" y="61626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6" name="Rectangle 239"/>
            <p:cNvSpPr>
              <a:spLocks noChangeArrowheads="1"/>
            </p:cNvSpPr>
            <p:nvPr/>
          </p:nvSpPr>
          <p:spPr bwMode="auto">
            <a:xfrm>
              <a:off x="5652120" y="6237312"/>
              <a:ext cx="313387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-  </a:t>
              </a:r>
              <a:r>
                <a:rPr lang="it-IT" sz="1100" dirty="0">
                  <a:solidFill>
                    <a:srgbClr val="0000FF"/>
                  </a:solidFill>
                </a:rPr>
                <a:t>PRETREATMENT AND </a:t>
              </a:r>
              <a:r>
                <a:rPr lang="it-IT" sz="1100" dirty="0" smtClean="0">
                  <a:solidFill>
                    <a:srgbClr val="0000FF"/>
                  </a:solidFill>
                </a:rPr>
                <a:t>MEMBRANE WASHING</a:t>
              </a:r>
              <a:endParaRPr lang="it-IT" sz="2400" dirty="0"/>
            </a:p>
          </p:txBody>
        </p:sp>
        <p:sp>
          <p:nvSpPr>
            <p:cNvPr id="127" name="Rectangle 240"/>
            <p:cNvSpPr>
              <a:spLocks noChangeArrowheads="1"/>
            </p:cNvSpPr>
            <p:nvPr/>
          </p:nvSpPr>
          <p:spPr bwMode="auto">
            <a:xfrm>
              <a:off x="8039100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8" name="Rectangle 242"/>
            <p:cNvSpPr>
              <a:spLocks noChangeArrowheads="1"/>
            </p:cNvSpPr>
            <p:nvPr/>
          </p:nvSpPr>
          <p:spPr bwMode="auto">
            <a:xfrm>
              <a:off x="8740775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9" name="Rectangle 243"/>
            <p:cNvSpPr>
              <a:spLocks noChangeArrowheads="1"/>
            </p:cNvSpPr>
            <p:nvPr/>
          </p:nvSpPr>
          <p:spPr bwMode="auto">
            <a:xfrm>
              <a:off x="8777288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grpSp>
          <p:nvGrpSpPr>
            <p:cNvPr id="131" name="Group 252"/>
            <p:cNvGrpSpPr>
              <a:grpSpLocks/>
            </p:cNvGrpSpPr>
            <p:nvPr/>
          </p:nvGrpSpPr>
          <p:grpSpPr bwMode="auto">
            <a:xfrm>
              <a:off x="1514475" y="4648201"/>
              <a:ext cx="3422650" cy="1630363"/>
              <a:chOff x="954" y="2928"/>
              <a:chExt cx="2156" cy="1027"/>
            </a:xfrm>
          </p:grpSpPr>
          <p:sp>
            <p:nvSpPr>
              <p:cNvPr id="132" name="Rectangle 20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6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" name="Rectangle 21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" name="Rectangle 22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" name="Rectangle 23"/>
              <p:cNvSpPr>
                <a:spLocks noChangeArrowheads="1"/>
              </p:cNvSpPr>
              <p:nvPr/>
            </p:nvSpPr>
            <p:spPr bwMode="auto">
              <a:xfrm>
                <a:off x="983" y="2955"/>
                <a:ext cx="599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solidFill>
                      <a:srgbClr val="993300"/>
                    </a:solidFill>
                  </a:rPr>
                  <a:t>APLICATION:</a:t>
                </a:r>
                <a:endParaRPr lang="it-IT" sz="2400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136" name="Rectangle 24"/>
              <p:cNvSpPr>
                <a:spLocks noChangeArrowheads="1"/>
              </p:cNvSpPr>
              <p:nvPr/>
            </p:nvSpPr>
            <p:spPr bwMode="auto">
              <a:xfrm>
                <a:off x="1663" y="29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37" name="Rectangle 25"/>
              <p:cNvSpPr>
                <a:spLocks noChangeArrowheads="1"/>
              </p:cNvSpPr>
              <p:nvPr/>
            </p:nvSpPr>
            <p:spPr bwMode="auto">
              <a:xfrm>
                <a:off x="983" y="30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38" name="Rectangle 26"/>
              <p:cNvSpPr>
                <a:spLocks noChangeArrowheads="1"/>
              </p:cNvSpPr>
              <p:nvPr/>
            </p:nvSpPr>
            <p:spPr bwMode="auto">
              <a:xfrm>
                <a:off x="1014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39" name="Rectangle 27"/>
              <p:cNvSpPr>
                <a:spLocks noChangeArrowheads="1"/>
              </p:cNvSpPr>
              <p:nvPr/>
            </p:nvSpPr>
            <p:spPr bwMode="auto">
              <a:xfrm>
                <a:off x="1037" y="3055"/>
                <a:ext cx="10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LIGNES GALVANIQUES</a:t>
                </a:r>
                <a:endParaRPr lang="it-IT" sz="1100" b="1" dirty="0"/>
              </a:p>
            </p:txBody>
          </p:sp>
          <p:sp>
            <p:nvSpPr>
              <p:cNvPr id="140" name="Rectangle 28"/>
              <p:cNvSpPr>
                <a:spLocks noChangeArrowheads="1"/>
              </p:cNvSpPr>
              <p:nvPr/>
            </p:nvSpPr>
            <p:spPr bwMode="auto">
              <a:xfrm>
                <a:off x="1890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41" name="Rectangle 29"/>
              <p:cNvSpPr>
                <a:spLocks noChangeArrowheads="1"/>
              </p:cNvSpPr>
              <p:nvPr/>
            </p:nvSpPr>
            <p:spPr bwMode="auto">
              <a:xfrm>
                <a:off x="983" y="31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42" name="Rectangle 30"/>
              <p:cNvSpPr>
                <a:spLocks noChangeArrowheads="1"/>
              </p:cNvSpPr>
              <p:nvPr/>
            </p:nvSpPr>
            <p:spPr bwMode="auto">
              <a:xfrm>
                <a:off x="101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43" name="Rectangle 31"/>
              <p:cNvSpPr>
                <a:spLocks noChangeArrowheads="1"/>
              </p:cNvSpPr>
              <p:nvPr/>
            </p:nvSpPr>
            <p:spPr bwMode="auto">
              <a:xfrm>
                <a:off x="1037" y="3155"/>
                <a:ext cx="4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latin typeface="+mn-lt"/>
                  </a:rPr>
                  <a:t>PEINTURE</a:t>
                </a:r>
                <a:endParaRPr lang="it-IT" sz="2400" b="1" dirty="0">
                  <a:latin typeface="+mn-lt"/>
                </a:endParaRPr>
              </a:p>
            </p:txBody>
          </p:sp>
          <p:sp>
            <p:nvSpPr>
              <p:cNvPr id="144" name="Rectangle 32"/>
              <p:cNvSpPr>
                <a:spLocks noChangeArrowheads="1"/>
              </p:cNvSpPr>
              <p:nvPr/>
            </p:nvSpPr>
            <p:spPr bwMode="auto">
              <a:xfrm>
                <a:off x="169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45" name="Rectangle 33"/>
              <p:cNvSpPr>
                <a:spLocks noChangeArrowheads="1"/>
              </p:cNvSpPr>
              <p:nvPr/>
            </p:nvSpPr>
            <p:spPr bwMode="auto">
              <a:xfrm>
                <a:off x="983" y="32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46" name="Rectangle 34"/>
              <p:cNvSpPr>
                <a:spLocks noChangeArrowheads="1"/>
              </p:cNvSpPr>
              <p:nvPr/>
            </p:nvSpPr>
            <p:spPr bwMode="auto">
              <a:xfrm>
                <a:off x="1014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1037" y="3255"/>
                <a:ext cx="1330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TUNNEL DE PRÉTRAITEMENT</a:t>
                </a:r>
                <a:endParaRPr lang="it-IT" sz="1100" b="1" dirty="0"/>
              </a:p>
            </p:txBody>
          </p:sp>
          <p:sp>
            <p:nvSpPr>
              <p:cNvPr id="148" name="Rectangle 36"/>
              <p:cNvSpPr>
                <a:spLocks noChangeArrowheads="1"/>
              </p:cNvSpPr>
              <p:nvPr/>
            </p:nvSpPr>
            <p:spPr bwMode="auto">
              <a:xfrm>
                <a:off x="2347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49" name="Rectangle 59"/>
              <p:cNvSpPr>
                <a:spLocks noChangeArrowheads="1"/>
              </p:cNvSpPr>
              <p:nvPr/>
            </p:nvSpPr>
            <p:spPr bwMode="auto">
              <a:xfrm>
                <a:off x="954" y="3548"/>
                <a:ext cx="927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>
                    <a:solidFill>
                      <a:srgbClr val="993300"/>
                    </a:solidFill>
                  </a:rPr>
                  <a:t>CARACTÉRISTIQUES</a:t>
                </a:r>
                <a:endParaRPr lang="it-IT" sz="2400" b="1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150" name="Rectangle 60"/>
              <p:cNvSpPr>
                <a:spLocks noChangeArrowheads="1"/>
              </p:cNvSpPr>
              <p:nvPr/>
            </p:nvSpPr>
            <p:spPr bwMode="auto">
              <a:xfrm>
                <a:off x="1815" y="35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1" name="Rectangle 61"/>
              <p:cNvSpPr>
                <a:spLocks noChangeArrowheads="1"/>
              </p:cNvSpPr>
              <p:nvPr/>
            </p:nvSpPr>
            <p:spPr bwMode="auto">
              <a:xfrm>
                <a:off x="954" y="36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52" name="Rectangle 62"/>
              <p:cNvSpPr>
                <a:spLocks noChangeArrowheads="1"/>
              </p:cNvSpPr>
              <p:nvPr/>
            </p:nvSpPr>
            <p:spPr bwMode="auto">
              <a:xfrm>
                <a:off x="985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3" name="Rectangle 63"/>
              <p:cNvSpPr>
                <a:spLocks noChangeArrowheads="1"/>
              </p:cNvSpPr>
              <p:nvPr/>
            </p:nvSpPr>
            <p:spPr bwMode="auto">
              <a:xfrm>
                <a:off x="1008" y="3648"/>
                <a:ext cx="148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/>
                  <a:t>OSMOSE POUR L’EAU DE RESEAU</a:t>
                </a:r>
                <a:endParaRPr lang="it-IT" sz="2400" b="1" dirty="0"/>
              </a:p>
            </p:txBody>
          </p:sp>
          <p:sp>
            <p:nvSpPr>
              <p:cNvPr id="154" name="Rectangle 64"/>
              <p:cNvSpPr>
                <a:spLocks noChangeArrowheads="1"/>
              </p:cNvSpPr>
              <p:nvPr/>
            </p:nvSpPr>
            <p:spPr bwMode="auto">
              <a:xfrm>
                <a:off x="2564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5" name="Rectangle 65"/>
              <p:cNvSpPr>
                <a:spLocks noChangeArrowheads="1"/>
              </p:cNvSpPr>
              <p:nvPr/>
            </p:nvSpPr>
            <p:spPr bwMode="auto">
              <a:xfrm>
                <a:off x="954" y="37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56" name="Rectangle 66"/>
              <p:cNvSpPr>
                <a:spLocks noChangeArrowheads="1"/>
              </p:cNvSpPr>
              <p:nvPr/>
            </p:nvSpPr>
            <p:spPr bwMode="auto">
              <a:xfrm>
                <a:off x="985" y="3748"/>
                <a:ext cx="1328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it-IT" sz="1100" b="1" dirty="0" smtClean="0"/>
                  <a:t>OPERATION - AUTOMATIQUE</a:t>
                </a:r>
                <a:endParaRPr lang="it-IT" sz="1100" b="1" dirty="0"/>
              </a:p>
            </p:txBody>
          </p:sp>
          <p:sp>
            <p:nvSpPr>
              <p:cNvPr id="157" name="Rectangle 67"/>
              <p:cNvSpPr>
                <a:spLocks noChangeArrowheads="1"/>
              </p:cNvSpPr>
              <p:nvPr/>
            </p:nvSpPr>
            <p:spPr bwMode="auto">
              <a:xfrm>
                <a:off x="2383" y="37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8" name="Rectangle 68"/>
              <p:cNvSpPr>
                <a:spLocks noChangeArrowheads="1"/>
              </p:cNvSpPr>
              <p:nvPr/>
            </p:nvSpPr>
            <p:spPr bwMode="auto">
              <a:xfrm>
                <a:off x="954" y="38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59" name="Rectangle 69"/>
              <p:cNvSpPr>
                <a:spLocks noChangeArrowheads="1"/>
              </p:cNvSpPr>
              <p:nvPr/>
            </p:nvSpPr>
            <p:spPr bwMode="auto">
              <a:xfrm>
                <a:off x="985" y="3848"/>
                <a:ext cx="212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fr-FR" sz="1100" b="1" dirty="0" smtClean="0"/>
                  <a:t>PRÉTRAITEMENT DE LAVAGE DU MEMBRANES</a:t>
                </a:r>
                <a:endParaRPr lang="it-IT" sz="1100" b="1" dirty="0"/>
              </a:p>
            </p:txBody>
          </p:sp>
          <p:sp>
            <p:nvSpPr>
              <p:cNvPr id="160" name="Rectangle 70"/>
              <p:cNvSpPr>
                <a:spLocks noChangeArrowheads="1"/>
              </p:cNvSpPr>
              <p:nvPr/>
            </p:nvSpPr>
            <p:spPr bwMode="auto">
              <a:xfrm>
                <a:off x="231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61" name="Rectangle 72"/>
              <p:cNvSpPr>
                <a:spLocks noChangeArrowheads="1"/>
              </p:cNvSpPr>
              <p:nvPr/>
            </p:nvSpPr>
            <p:spPr bwMode="auto">
              <a:xfrm>
                <a:off x="284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62" name="Rectangle 204"/>
              <p:cNvSpPr>
                <a:spLocks noChangeArrowheads="1"/>
              </p:cNvSpPr>
              <p:nvPr/>
            </p:nvSpPr>
            <p:spPr bwMode="auto">
              <a:xfrm>
                <a:off x="1056" y="3360"/>
                <a:ext cx="8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ELECTROPHORESE</a:t>
                </a:r>
                <a:endParaRPr lang="it-IT" sz="2400" b="1" dirty="0"/>
              </a:p>
            </p:txBody>
          </p:sp>
          <p:sp>
            <p:nvSpPr>
              <p:cNvPr id="163" name="Rectangle 205"/>
              <p:cNvSpPr>
                <a:spLocks noChangeArrowheads="1"/>
              </p:cNvSpPr>
              <p:nvPr/>
            </p:nvSpPr>
            <p:spPr bwMode="auto">
              <a:xfrm>
                <a:off x="960" y="3360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</p:grpSp>
      </p:grpSp>
      <p:pic>
        <p:nvPicPr>
          <p:cNvPr id="99" name="Immagine 98" descr="DSC02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8149425" cy="459298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2" name="Rectangle 50"/>
          <p:cNvSpPr>
            <a:spLocks noChangeArrowheads="1"/>
          </p:cNvSpPr>
          <p:nvPr/>
        </p:nvSpPr>
        <p:spPr bwMode="auto">
          <a:xfrm>
            <a:off x="1600200" y="5697538"/>
            <a:ext cx="3459163" cy="1160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1600200" y="5697538"/>
            <a:ext cx="3459163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64" name="Rectangle 52"/>
          <p:cNvSpPr>
            <a:spLocks noChangeArrowheads="1"/>
          </p:cNvSpPr>
          <p:nvPr/>
        </p:nvSpPr>
        <p:spPr bwMode="auto">
          <a:xfrm>
            <a:off x="1600200" y="5697538"/>
            <a:ext cx="3459163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79" name="Rectangle 67"/>
          <p:cNvSpPr>
            <a:spLocks noChangeArrowheads="1"/>
          </p:cNvSpPr>
          <p:nvPr/>
        </p:nvSpPr>
        <p:spPr bwMode="auto">
          <a:xfrm>
            <a:off x="1636713" y="637540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3380" name="Rectangle 68"/>
          <p:cNvSpPr>
            <a:spLocks noChangeArrowheads="1"/>
          </p:cNvSpPr>
          <p:nvPr/>
        </p:nvSpPr>
        <p:spPr bwMode="auto">
          <a:xfrm>
            <a:off x="1636713" y="6534150"/>
            <a:ext cx="46647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 dirty="0" smtClean="0">
                <a:solidFill>
                  <a:srgbClr val="008700"/>
                </a:solidFill>
              </a:rPr>
              <a:t>FLOW </a:t>
            </a:r>
            <a:endParaRPr lang="it-IT" sz="2400" dirty="0"/>
          </a:p>
        </p:txBody>
      </p:sp>
      <p:sp>
        <p:nvSpPr>
          <p:cNvPr id="13381" name="Rectangle 69"/>
          <p:cNvSpPr>
            <a:spLocks noChangeArrowheads="1"/>
          </p:cNvSpPr>
          <p:nvPr/>
        </p:nvSpPr>
        <p:spPr bwMode="auto">
          <a:xfrm>
            <a:off x="2351088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 dirty="0">
                <a:solidFill>
                  <a:srgbClr val="008700"/>
                </a:solidFill>
              </a:rPr>
              <a:t>0,5</a:t>
            </a:r>
            <a:endParaRPr lang="it-IT" sz="2400" dirty="0"/>
          </a:p>
        </p:txBody>
      </p:sp>
      <p:sp>
        <p:nvSpPr>
          <p:cNvPr id="13382" name="Rectangle 70"/>
          <p:cNvSpPr>
            <a:spLocks noChangeArrowheads="1"/>
          </p:cNvSpPr>
          <p:nvPr/>
        </p:nvSpPr>
        <p:spPr bwMode="auto">
          <a:xfrm>
            <a:off x="2533650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3383" name="Rectangle 71"/>
          <p:cNvSpPr>
            <a:spLocks noChangeArrowheads="1"/>
          </p:cNvSpPr>
          <p:nvPr/>
        </p:nvSpPr>
        <p:spPr bwMode="auto">
          <a:xfrm>
            <a:off x="2570163" y="6534150"/>
            <a:ext cx="46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-</a:t>
            </a:r>
            <a:endParaRPr lang="it-IT" sz="2400"/>
          </a:p>
        </p:txBody>
      </p:sp>
      <p:sp>
        <p:nvSpPr>
          <p:cNvPr id="13384" name="Rectangle 72"/>
          <p:cNvSpPr>
            <a:spLocks noChangeArrowheads="1"/>
          </p:cNvSpPr>
          <p:nvPr/>
        </p:nvSpPr>
        <p:spPr bwMode="auto">
          <a:xfrm>
            <a:off x="2619375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3385" name="Rectangle 73"/>
          <p:cNvSpPr>
            <a:spLocks noChangeArrowheads="1"/>
          </p:cNvSpPr>
          <p:nvPr/>
        </p:nvSpPr>
        <p:spPr bwMode="auto">
          <a:xfrm>
            <a:off x="2649538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1,5</a:t>
            </a:r>
            <a:endParaRPr lang="it-IT" sz="2400"/>
          </a:p>
        </p:txBody>
      </p:sp>
      <p:sp>
        <p:nvSpPr>
          <p:cNvPr id="13386" name="Rectangle 74"/>
          <p:cNvSpPr>
            <a:spLocks noChangeArrowheads="1"/>
          </p:cNvSpPr>
          <p:nvPr/>
        </p:nvSpPr>
        <p:spPr bwMode="auto">
          <a:xfrm>
            <a:off x="2825750" y="6534150"/>
            <a:ext cx="1508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m</a:t>
            </a:r>
            <a:endParaRPr lang="it-IT" sz="2400"/>
          </a:p>
        </p:txBody>
      </p:sp>
      <p:sp>
        <p:nvSpPr>
          <p:cNvPr id="13387" name="Rectangle 75"/>
          <p:cNvSpPr>
            <a:spLocks noChangeArrowheads="1"/>
          </p:cNvSpPr>
          <p:nvPr/>
        </p:nvSpPr>
        <p:spPr bwMode="auto">
          <a:xfrm>
            <a:off x="2973388" y="6515100"/>
            <a:ext cx="444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700" b="1">
                <a:solidFill>
                  <a:srgbClr val="008700"/>
                </a:solidFill>
              </a:rPr>
              <a:t>3</a:t>
            </a:r>
            <a:endParaRPr lang="it-IT" sz="2400"/>
          </a:p>
        </p:txBody>
      </p:sp>
      <p:sp>
        <p:nvSpPr>
          <p:cNvPr id="13388" name="Rectangle 76"/>
          <p:cNvSpPr>
            <a:spLocks noChangeArrowheads="1"/>
          </p:cNvSpPr>
          <p:nvPr/>
        </p:nvSpPr>
        <p:spPr bwMode="auto">
          <a:xfrm>
            <a:off x="3021013" y="6534150"/>
            <a:ext cx="1158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/h</a:t>
            </a:r>
            <a:endParaRPr lang="it-IT" sz="2400"/>
          </a:p>
        </p:txBody>
      </p:sp>
      <p:sp>
        <p:nvSpPr>
          <p:cNvPr id="13389" name="Rectangle 77"/>
          <p:cNvSpPr>
            <a:spLocks noChangeArrowheads="1"/>
          </p:cNvSpPr>
          <p:nvPr/>
        </p:nvSpPr>
        <p:spPr bwMode="auto">
          <a:xfrm>
            <a:off x="3136900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3390" name="Rectangle 78"/>
          <p:cNvSpPr>
            <a:spLocks noChangeArrowheads="1"/>
          </p:cNvSpPr>
          <p:nvPr/>
        </p:nvSpPr>
        <p:spPr bwMode="auto">
          <a:xfrm>
            <a:off x="5413375" y="5697538"/>
            <a:ext cx="2890838" cy="1160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91" name="Rectangle 79"/>
          <p:cNvSpPr>
            <a:spLocks noChangeArrowheads="1"/>
          </p:cNvSpPr>
          <p:nvPr/>
        </p:nvSpPr>
        <p:spPr bwMode="auto">
          <a:xfrm>
            <a:off x="5413375" y="5697538"/>
            <a:ext cx="2878138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92" name="Rectangle 80"/>
          <p:cNvSpPr>
            <a:spLocks noChangeArrowheads="1"/>
          </p:cNvSpPr>
          <p:nvPr/>
        </p:nvSpPr>
        <p:spPr bwMode="auto">
          <a:xfrm>
            <a:off x="5413375" y="5697538"/>
            <a:ext cx="2878138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417" name="Rectangle 105"/>
          <p:cNvSpPr>
            <a:spLocks noChangeArrowheads="1"/>
          </p:cNvSpPr>
          <p:nvPr/>
        </p:nvSpPr>
        <p:spPr bwMode="auto">
          <a:xfrm>
            <a:off x="5449888" y="6375400"/>
            <a:ext cx="698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 </a:t>
            </a:r>
            <a:endParaRPr lang="it-IT" sz="2400"/>
          </a:p>
        </p:txBody>
      </p:sp>
      <p:sp>
        <p:nvSpPr>
          <p:cNvPr id="13418" name="Rectangle 106"/>
          <p:cNvSpPr>
            <a:spLocks noChangeArrowheads="1"/>
          </p:cNvSpPr>
          <p:nvPr/>
        </p:nvSpPr>
        <p:spPr bwMode="auto">
          <a:xfrm>
            <a:off x="5522913" y="637540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13419" name="Rectangle 107"/>
          <p:cNvSpPr>
            <a:spLocks noChangeArrowheads="1"/>
          </p:cNvSpPr>
          <p:nvPr/>
        </p:nvSpPr>
        <p:spPr bwMode="auto">
          <a:xfrm>
            <a:off x="5449888" y="6534150"/>
            <a:ext cx="99706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dirty="0" smtClean="0">
                <a:solidFill>
                  <a:srgbClr val="0000FF"/>
                </a:solidFill>
              </a:rPr>
              <a:t>    VOLUMEN : </a:t>
            </a:r>
            <a:endParaRPr lang="it-IT" sz="2400" dirty="0"/>
          </a:p>
        </p:txBody>
      </p:sp>
      <p:sp>
        <p:nvSpPr>
          <p:cNvPr id="13420" name="Rectangle 108"/>
          <p:cNvSpPr>
            <a:spLocks noChangeArrowheads="1"/>
          </p:cNvSpPr>
          <p:nvPr/>
        </p:nvSpPr>
        <p:spPr bwMode="auto">
          <a:xfrm>
            <a:off x="6089650" y="6534150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it-IT" sz="2400"/>
          </a:p>
        </p:txBody>
      </p:sp>
      <p:sp>
        <p:nvSpPr>
          <p:cNvPr id="13422" name="Rectangle 110"/>
          <p:cNvSpPr>
            <a:spLocks noChangeArrowheads="1"/>
          </p:cNvSpPr>
          <p:nvPr/>
        </p:nvSpPr>
        <p:spPr bwMode="auto">
          <a:xfrm>
            <a:off x="6456363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0,5</a:t>
            </a:r>
            <a:endParaRPr lang="it-IT" sz="2400"/>
          </a:p>
        </p:txBody>
      </p:sp>
      <p:sp>
        <p:nvSpPr>
          <p:cNvPr id="13423" name="Rectangle 111"/>
          <p:cNvSpPr>
            <a:spLocks noChangeArrowheads="1"/>
          </p:cNvSpPr>
          <p:nvPr/>
        </p:nvSpPr>
        <p:spPr bwMode="auto">
          <a:xfrm>
            <a:off x="6632575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13424" name="Rectangle 112"/>
          <p:cNvSpPr>
            <a:spLocks noChangeArrowheads="1"/>
          </p:cNvSpPr>
          <p:nvPr/>
        </p:nvSpPr>
        <p:spPr bwMode="auto">
          <a:xfrm>
            <a:off x="6669088" y="6534150"/>
            <a:ext cx="46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-</a:t>
            </a:r>
            <a:endParaRPr lang="it-IT" sz="2400"/>
          </a:p>
        </p:txBody>
      </p:sp>
      <p:sp>
        <p:nvSpPr>
          <p:cNvPr id="13425" name="Rectangle 113"/>
          <p:cNvSpPr>
            <a:spLocks noChangeArrowheads="1"/>
          </p:cNvSpPr>
          <p:nvPr/>
        </p:nvSpPr>
        <p:spPr bwMode="auto">
          <a:xfrm>
            <a:off x="6718300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13426" name="Rectangle 114"/>
          <p:cNvSpPr>
            <a:spLocks noChangeArrowheads="1"/>
          </p:cNvSpPr>
          <p:nvPr/>
        </p:nvSpPr>
        <p:spPr bwMode="auto">
          <a:xfrm>
            <a:off x="6748463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1,5</a:t>
            </a:r>
            <a:endParaRPr lang="it-IT" sz="2400"/>
          </a:p>
        </p:txBody>
      </p:sp>
      <p:sp>
        <p:nvSpPr>
          <p:cNvPr id="13427" name="Rectangle 115"/>
          <p:cNvSpPr>
            <a:spLocks noChangeArrowheads="1"/>
          </p:cNvSpPr>
          <p:nvPr/>
        </p:nvSpPr>
        <p:spPr bwMode="auto">
          <a:xfrm>
            <a:off x="6926263" y="6534150"/>
            <a:ext cx="1508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m</a:t>
            </a:r>
            <a:endParaRPr lang="it-IT" sz="2400"/>
          </a:p>
        </p:txBody>
      </p:sp>
      <p:sp>
        <p:nvSpPr>
          <p:cNvPr id="13428" name="Rectangle 116"/>
          <p:cNvSpPr>
            <a:spLocks noChangeArrowheads="1"/>
          </p:cNvSpPr>
          <p:nvPr/>
        </p:nvSpPr>
        <p:spPr bwMode="auto">
          <a:xfrm>
            <a:off x="7078663" y="6515100"/>
            <a:ext cx="444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700" b="1">
                <a:solidFill>
                  <a:srgbClr val="0000FF"/>
                </a:solidFill>
              </a:rPr>
              <a:t>3</a:t>
            </a:r>
            <a:endParaRPr lang="it-IT" sz="2400"/>
          </a:p>
        </p:txBody>
      </p:sp>
      <p:sp>
        <p:nvSpPr>
          <p:cNvPr id="13429" name="Rectangle 117"/>
          <p:cNvSpPr>
            <a:spLocks noChangeArrowheads="1"/>
          </p:cNvSpPr>
          <p:nvPr/>
        </p:nvSpPr>
        <p:spPr bwMode="auto">
          <a:xfrm>
            <a:off x="7126288" y="6534150"/>
            <a:ext cx="1158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/h</a:t>
            </a:r>
            <a:endParaRPr lang="it-IT" sz="2400"/>
          </a:p>
        </p:txBody>
      </p:sp>
      <p:sp>
        <p:nvSpPr>
          <p:cNvPr id="13430" name="Rectangle 118"/>
          <p:cNvSpPr>
            <a:spLocks noChangeArrowheads="1"/>
          </p:cNvSpPr>
          <p:nvPr/>
        </p:nvSpPr>
        <p:spPr bwMode="auto">
          <a:xfrm>
            <a:off x="7237413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grpSp>
        <p:nvGrpSpPr>
          <p:cNvPr id="13500" name="Group 188"/>
          <p:cNvGrpSpPr>
            <a:grpSpLocks/>
          </p:cNvGrpSpPr>
          <p:nvPr/>
        </p:nvGrpSpPr>
        <p:grpSpPr bwMode="auto">
          <a:xfrm>
            <a:off x="2514600" y="188912"/>
            <a:ext cx="4581528" cy="714375"/>
            <a:chOff x="1584" y="215"/>
            <a:chExt cx="2886" cy="450"/>
          </a:xfrm>
        </p:grpSpPr>
        <p:sp>
          <p:nvSpPr>
            <p:cNvPr id="13501" name="Rectangle 189"/>
            <p:cNvSpPr>
              <a:spLocks noChangeArrowheads="1"/>
            </p:cNvSpPr>
            <p:nvPr/>
          </p:nvSpPr>
          <p:spPr bwMode="auto">
            <a:xfrm>
              <a:off x="2018" y="215"/>
              <a:ext cx="175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rgbClr val="009900"/>
                  </a:solidFill>
                  <a:latin typeface="Arial" charset="0"/>
                </a:rPr>
                <a:t>OSMOSE INVERSE</a:t>
              </a:r>
              <a:endParaRPr lang="it-IT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13502" name="Rectangle 190"/>
            <p:cNvSpPr>
              <a:spLocks noChangeArrowheads="1"/>
            </p:cNvSpPr>
            <p:nvPr/>
          </p:nvSpPr>
          <p:spPr bwMode="auto">
            <a:xfrm>
              <a:off x="1584" y="432"/>
              <a:ext cx="288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chemeClr val="accent2"/>
                  </a:solidFill>
                  <a:latin typeface="Arial" charset="0"/>
                </a:rPr>
                <a:t>UNIDAD DE OSMOSI INVERSO </a:t>
              </a:r>
              <a:endParaRPr lang="it-IT" sz="2400" b="1" dirty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grpSp>
        <p:nvGrpSpPr>
          <p:cNvPr id="106" name="Gruppo 105"/>
          <p:cNvGrpSpPr/>
          <p:nvPr/>
        </p:nvGrpSpPr>
        <p:grpSpPr>
          <a:xfrm>
            <a:off x="1514475" y="4648200"/>
            <a:ext cx="7354888" cy="2147897"/>
            <a:chOff x="1514475" y="4648200"/>
            <a:chExt cx="7354888" cy="2147897"/>
          </a:xfrm>
        </p:grpSpPr>
        <p:sp>
          <p:nvSpPr>
            <p:cNvPr id="107" name="Rectangle 150"/>
            <p:cNvSpPr>
              <a:spLocks noChangeArrowheads="1"/>
            </p:cNvSpPr>
            <p:nvPr/>
          </p:nvSpPr>
          <p:spPr bwMode="auto">
            <a:xfrm>
              <a:off x="7467600" y="6248400"/>
              <a:ext cx="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lang="it-IT" sz="2400"/>
            </a:p>
          </p:txBody>
        </p:sp>
        <p:sp>
          <p:nvSpPr>
            <p:cNvPr id="108" name="Rectangle 37"/>
            <p:cNvSpPr>
              <a:spLocks noChangeArrowheads="1"/>
            </p:cNvSpPr>
            <p:nvPr/>
          </p:nvSpPr>
          <p:spPr bwMode="auto">
            <a:xfrm>
              <a:off x="5268913" y="4648200"/>
              <a:ext cx="2884487" cy="10207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9" name="Rectangle 38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0" name="Rectangle 39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1" name="Rectangle 73"/>
            <p:cNvSpPr>
              <a:spLocks noChangeArrowheads="1"/>
            </p:cNvSpPr>
            <p:nvPr/>
          </p:nvSpPr>
          <p:spPr bwMode="auto">
            <a:xfrm>
              <a:off x="1514475" y="6267450"/>
              <a:ext cx="349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8700"/>
                  </a:solidFill>
                </a:rPr>
                <a:t> </a:t>
              </a:r>
              <a:endParaRPr lang="it-IT" sz="2400"/>
            </a:p>
          </p:txBody>
        </p:sp>
        <p:grpSp>
          <p:nvGrpSpPr>
            <p:cNvPr id="112" name="Group 253"/>
            <p:cNvGrpSpPr>
              <a:grpSpLocks/>
            </p:cNvGrpSpPr>
            <p:nvPr/>
          </p:nvGrpSpPr>
          <p:grpSpPr bwMode="auto">
            <a:xfrm>
              <a:off x="2338387" y="6426209"/>
              <a:ext cx="571500" cy="369888"/>
              <a:chOff x="1473" y="4048"/>
              <a:chExt cx="360" cy="233"/>
            </a:xfrm>
          </p:grpSpPr>
          <p:sp>
            <p:nvSpPr>
              <p:cNvPr id="179" name="Rectangle 75"/>
              <p:cNvSpPr>
                <a:spLocks noChangeArrowheads="1"/>
              </p:cNvSpPr>
              <p:nvPr/>
            </p:nvSpPr>
            <p:spPr bwMode="auto">
              <a:xfrm>
                <a:off x="1473" y="4048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it-IT" sz="2400" dirty="0"/>
              </a:p>
            </p:txBody>
          </p:sp>
          <p:sp>
            <p:nvSpPr>
              <p:cNvPr id="183" name="Rectangle 79"/>
              <p:cNvSpPr>
                <a:spLocks noChangeArrowheads="1"/>
              </p:cNvSpPr>
              <p:nvPr/>
            </p:nvSpPr>
            <p:spPr bwMode="auto">
              <a:xfrm>
                <a:off x="1811" y="40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</p:grpSp>
        <p:sp>
          <p:nvSpPr>
            <p:cNvPr id="113" name="Rectangle 155"/>
            <p:cNvSpPr>
              <a:spLocks noChangeArrowheads="1"/>
            </p:cNvSpPr>
            <p:nvPr/>
          </p:nvSpPr>
          <p:spPr bwMode="auto">
            <a:xfrm>
              <a:off x="6831013" y="6510338"/>
              <a:ext cx="349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4" name="Rectangle 211"/>
            <p:cNvSpPr>
              <a:spLocks noChangeArrowheads="1"/>
            </p:cNvSpPr>
            <p:nvPr/>
          </p:nvSpPr>
          <p:spPr bwMode="auto">
            <a:xfrm>
              <a:off x="5675313" y="4735513"/>
              <a:ext cx="109220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FIELD OF USE:</a:t>
              </a:r>
              <a:endParaRPr lang="it-IT" sz="2400"/>
            </a:p>
          </p:txBody>
        </p:sp>
        <p:sp>
          <p:nvSpPr>
            <p:cNvPr id="115" name="Rectangle 212"/>
            <p:cNvSpPr>
              <a:spLocks noChangeArrowheads="1"/>
            </p:cNvSpPr>
            <p:nvPr/>
          </p:nvSpPr>
          <p:spPr bwMode="auto">
            <a:xfrm>
              <a:off x="6689725" y="473551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6" name="Rectangle 213"/>
            <p:cNvSpPr>
              <a:spLocks noChangeArrowheads="1"/>
            </p:cNvSpPr>
            <p:nvPr/>
          </p:nvSpPr>
          <p:spPr bwMode="auto">
            <a:xfrm>
              <a:off x="5675313" y="4894263"/>
              <a:ext cx="109537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17" name="Rectangle 214"/>
            <p:cNvSpPr>
              <a:spLocks noChangeArrowheads="1"/>
            </p:cNvSpPr>
            <p:nvPr/>
          </p:nvSpPr>
          <p:spPr bwMode="auto">
            <a:xfrm>
              <a:off x="5724525" y="489426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18" name="Rectangle 215"/>
            <p:cNvSpPr>
              <a:spLocks noChangeArrowheads="1"/>
            </p:cNvSpPr>
            <p:nvPr/>
          </p:nvSpPr>
          <p:spPr bwMode="auto">
            <a:xfrm>
              <a:off x="5761038" y="4894263"/>
              <a:ext cx="137056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s-ES" b="1" dirty="0" smtClean="0">
                  <a:solidFill>
                    <a:schemeClr val="accent2"/>
                  </a:solidFill>
                </a:rPr>
                <a:t>LÍNEAS GALVÁNICAS</a:t>
              </a:r>
              <a:endParaRPr lang="it-IT" b="1" dirty="0">
                <a:solidFill>
                  <a:schemeClr val="accent2"/>
                </a:solidFill>
              </a:endParaRPr>
            </a:p>
          </p:txBody>
        </p:sp>
        <p:sp>
          <p:nvSpPr>
            <p:cNvPr id="119" name="Rectangle 216"/>
            <p:cNvSpPr>
              <a:spLocks noChangeArrowheads="1"/>
            </p:cNvSpPr>
            <p:nvPr/>
          </p:nvSpPr>
          <p:spPr bwMode="auto">
            <a:xfrm>
              <a:off x="7080250" y="489426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0" name="Rectangle 217"/>
            <p:cNvSpPr>
              <a:spLocks noChangeArrowheads="1"/>
            </p:cNvSpPr>
            <p:nvPr/>
          </p:nvSpPr>
          <p:spPr bwMode="auto">
            <a:xfrm>
              <a:off x="5675313" y="5053013"/>
              <a:ext cx="103187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21" name="Rectangle 218"/>
            <p:cNvSpPr>
              <a:spLocks noChangeArrowheads="1"/>
            </p:cNvSpPr>
            <p:nvPr/>
          </p:nvSpPr>
          <p:spPr bwMode="auto">
            <a:xfrm>
              <a:off x="5724525" y="5053013"/>
              <a:ext cx="12198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PINTAR PLANTAS</a:t>
              </a:r>
              <a:endParaRPr lang="it-IT" sz="2400" dirty="0"/>
            </a:p>
          </p:txBody>
        </p:sp>
        <p:sp>
          <p:nvSpPr>
            <p:cNvPr id="122" name="Rectangle 219"/>
            <p:cNvSpPr>
              <a:spLocks noChangeArrowheads="1"/>
            </p:cNvSpPr>
            <p:nvPr/>
          </p:nvSpPr>
          <p:spPr bwMode="auto">
            <a:xfrm>
              <a:off x="6651625" y="505301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3" name="Rectangle 220"/>
            <p:cNvSpPr>
              <a:spLocks noChangeArrowheads="1"/>
            </p:cNvSpPr>
            <p:nvPr/>
          </p:nvSpPr>
          <p:spPr bwMode="auto">
            <a:xfrm>
              <a:off x="5675313" y="521017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24" name="Rectangle 221"/>
            <p:cNvSpPr>
              <a:spLocks noChangeArrowheads="1"/>
            </p:cNvSpPr>
            <p:nvPr/>
          </p:nvSpPr>
          <p:spPr bwMode="auto">
            <a:xfrm>
              <a:off x="5724525" y="5210175"/>
              <a:ext cx="204222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chemeClr val="accent2"/>
                  </a:solidFill>
                </a:rPr>
                <a:t> </a:t>
              </a:r>
              <a:r>
                <a:rPr lang="es-ES" sz="1100" dirty="0" smtClean="0">
                  <a:solidFill>
                    <a:schemeClr val="accent2"/>
                  </a:solidFill>
                </a:rPr>
                <a:t>TUNEL DE PRETRATAMIENTO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25" name="Rectangle 222"/>
            <p:cNvSpPr>
              <a:spLocks noChangeArrowheads="1"/>
            </p:cNvSpPr>
            <p:nvPr/>
          </p:nvSpPr>
          <p:spPr bwMode="auto">
            <a:xfrm>
              <a:off x="7458075" y="5210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6" name="Rectangle 223"/>
            <p:cNvSpPr>
              <a:spLocks noChangeArrowheads="1"/>
            </p:cNvSpPr>
            <p:nvPr/>
          </p:nvSpPr>
          <p:spPr bwMode="auto">
            <a:xfrm>
              <a:off x="5675313" y="536892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27" name="Rectangle 224"/>
            <p:cNvSpPr>
              <a:spLocks noChangeArrowheads="1"/>
            </p:cNvSpPr>
            <p:nvPr/>
          </p:nvSpPr>
          <p:spPr bwMode="auto">
            <a:xfrm>
              <a:off x="5724525" y="5368925"/>
              <a:ext cx="123912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ELECTROFORESIS</a:t>
              </a:r>
              <a:endParaRPr lang="it-IT" sz="2400" dirty="0"/>
            </a:p>
          </p:txBody>
        </p:sp>
        <p:sp>
          <p:nvSpPr>
            <p:cNvPr id="128" name="Rectangle 225"/>
            <p:cNvSpPr>
              <a:spLocks noChangeArrowheads="1"/>
            </p:cNvSpPr>
            <p:nvPr/>
          </p:nvSpPr>
          <p:spPr bwMode="auto">
            <a:xfrm>
              <a:off x="7689850" y="5368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29" name="Rectangle 226"/>
            <p:cNvSpPr>
              <a:spLocks noChangeArrowheads="1"/>
            </p:cNvSpPr>
            <p:nvPr/>
          </p:nvSpPr>
          <p:spPr bwMode="auto">
            <a:xfrm>
              <a:off x="5675313" y="55276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30" name="Rectangle 227"/>
            <p:cNvSpPr>
              <a:spLocks noChangeArrowheads="1"/>
            </p:cNvSpPr>
            <p:nvPr/>
          </p:nvSpPr>
          <p:spPr bwMode="auto">
            <a:xfrm>
              <a:off x="5675313" y="5686425"/>
              <a:ext cx="1477962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CHARACTERISTICS:</a:t>
              </a:r>
              <a:endParaRPr lang="it-IT" sz="2400"/>
            </a:p>
          </p:txBody>
        </p:sp>
        <p:sp>
          <p:nvSpPr>
            <p:cNvPr id="131" name="Rectangle 228"/>
            <p:cNvSpPr>
              <a:spLocks noChangeArrowheads="1"/>
            </p:cNvSpPr>
            <p:nvPr/>
          </p:nvSpPr>
          <p:spPr bwMode="auto">
            <a:xfrm>
              <a:off x="7086600" y="568642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32" name="Rectangle 229"/>
            <p:cNvSpPr>
              <a:spLocks noChangeArrowheads="1"/>
            </p:cNvSpPr>
            <p:nvPr/>
          </p:nvSpPr>
          <p:spPr bwMode="auto">
            <a:xfrm>
              <a:off x="5675313" y="5845175"/>
              <a:ext cx="109537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133" name="Rectangle 230"/>
            <p:cNvSpPr>
              <a:spLocks noChangeArrowheads="1"/>
            </p:cNvSpPr>
            <p:nvPr/>
          </p:nvSpPr>
          <p:spPr bwMode="auto">
            <a:xfrm>
              <a:off x="5724525" y="58451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34" name="Rectangle 231"/>
            <p:cNvSpPr>
              <a:spLocks noChangeArrowheads="1"/>
            </p:cNvSpPr>
            <p:nvPr/>
          </p:nvSpPr>
          <p:spPr bwMode="auto">
            <a:xfrm>
              <a:off x="5761038" y="5845175"/>
              <a:ext cx="2794035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OSMOSIS INVERSO PARA AGUA DE RED </a:t>
              </a:r>
              <a:endParaRPr lang="it-IT" sz="2400" dirty="0"/>
            </a:p>
          </p:txBody>
        </p:sp>
        <p:sp>
          <p:nvSpPr>
            <p:cNvPr id="135" name="Rectangle 232"/>
            <p:cNvSpPr>
              <a:spLocks noChangeArrowheads="1"/>
            </p:cNvSpPr>
            <p:nvPr/>
          </p:nvSpPr>
          <p:spPr bwMode="auto">
            <a:xfrm>
              <a:off x="7848600" y="5845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36" name="Rectangle 234"/>
            <p:cNvSpPr>
              <a:spLocks noChangeArrowheads="1"/>
            </p:cNvSpPr>
            <p:nvPr/>
          </p:nvSpPr>
          <p:spPr bwMode="auto">
            <a:xfrm>
              <a:off x="6988175" y="6003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37" name="Rectangle 235"/>
            <p:cNvSpPr>
              <a:spLocks noChangeArrowheads="1"/>
            </p:cNvSpPr>
            <p:nvPr/>
          </p:nvSpPr>
          <p:spPr bwMode="auto">
            <a:xfrm>
              <a:off x="5652120" y="5949280"/>
              <a:ext cx="705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  </a:t>
              </a:r>
              <a:endParaRPr lang="it-IT" sz="2400" dirty="0"/>
            </a:p>
          </p:txBody>
        </p:sp>
        <p:sp>
          <p:nvSpPr>
            <p:cNvPr id="138" name="Rectangle 236"/>
            <p:cNvSpPr>
              <a:spLocks noChangeArrowheads="1"/>
            </p:cNvSpPr>
            <p:nvPr/>
          </p:nvSpPr>
          <p:spPr bwMode="auto">
            <a:xfrm>
              <a:off x="5652120" y="6021288"/>
              <a:ext cx="238687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- </a:t>
              </a:r>
              <a:r>
                <a:rPr lang="es-ES" sz="1100" dirty="0" smtClean="0">
                  <a:solidFill>
                    <a:srgbClr val="3333CC"/>
                  </a:solidFill>
                </a:rPr>
                <a:t>FUNCIONAMIENTO AUTOMÁTICO</a:t>
              </a:r>
              <a:endParaRPr lang="it-IT" sz="1100" dirty="0">
                <a:solidFill>
                  <a:srgbClr val="3333CC"/>
                </a:solidFill>
              </a:endParaRPr>
            </a:p>
          </p:txBody>
        </p:sp>
        <p:sp>
          <p:nvSpPr>
            <p:cNvPr id="139" name="Rectangle 237"/>
            <p:cNvSpPr>
              <a:spLocks noChangeArrowheads="1"/>
            </p:cNvSpPr>
            <p:nvPr/>
          </p:nvSpPr>
          <p:spPr bwMode="auto">
            <a:xfrm>
              <a:off x="6981825" y="61626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40" name="Rectangle 239"/>
            <p:cNvSpPr>
              <a:spLocks noChangeArrowheads="1"/>
            </p:cNvSpPr>
            <p:nvPr/>
          </p:nvSpPr>
          <p:spPr bwMode="auto">
            <a:xfrm>
              <a:off x="5652120" y="6237312"/>
              <a:ext cx="313387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-  </a:t>
              </a:r>
              <a:r>
                <a:rPr lang="it-IT" sz="1100" dirty="0">
                  <a:solidFill>
                    <a:srgbClr val="0000FF"/>
                  </a:solidFill>
                </a:rPr>
                <a:t>PRETREATMENT AND </a:t>
              </a:r>
              <a:r>
                <a:rPr lang="it-IT" sz="1100" dirty="0" smtClean="0">
                  <a:solidFill>
                    <a:srgbClr val="0000FF"/>
                  </a:solidFill>
                </a:rPr>
                <a:t>MEMBRANE WASHING</a:t>
              </a:r>
              <a:endParaRPr lang="it-IT" sz="2400" dirty="0"/>
            </a:p>
          </p:txBody>
        </p:sp>
        <p:sp>
          <p:nvSpPr>
            <p:cNvPr id="141" name="Rectangle 240"/>
            <p:cNvSpPr>
              <a:spLocks noChangeArrowheads="1"/>
            </p:cNvSpPr>
            <p:nvPr/>
          </p:nvSpPr>
          <p:spPr bwMode="auto">
            <a:xfrm>
              <a:off x="8039100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42" name="Rectangle 242"/>
            <p:cNvSpPr>
              <a:spLocks noChangeArrowheads="1"/>
            </p:cNvSpPr>
            <p:nvPr/>
          </p:nvSpPr>
          <p:spPr bwMode="auto">
            <a:xfrm>
              <a:off x="8740775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43" name="Rectangle 243"/>
            <p:cNvSpPr>
              <a:spLocks noChangeArrowheads="1"/>
            </p:cNvSpPr>
            <p:nvPr/>
          </p:nvSpPr>
          <p:spPr bwMode="auto">
            <a:xfrm>
              <a:off x="8777288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grpSp>
          <p:nvGrpSpPr>
            <p:cNvPr id="145" name="Group 252"/>
            <p:cNvGrpSpPr>
              <a:grpSpLocks/>
            </p:cNvGrpSpPr>
            <p:nvPr/>
          </p:nvGrpSpPr>
          <p:grpSpPr bwMode="auto">
            <a:xfrm>
              <a:off x="1514475" y="4648201"/>
              <a:ext cx="3422650" cy="1630363"/>
              <a:chOff x="954" y="2928"/>
              <a:chExt cx="2156" cy="1027"/>
            </a:xfrm>
          </p:grpSpPr>
          <p:sp>
            <p:nvSpPr>
              <p:cNvPr id="146" name="Rectangle 20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6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" name="Rectangle 22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" name="Rectangle 23"/>
              <p:cNvSpPr>
                <a:spLocks noChangeArrowheads="1"/>
              </p:cNvSpPr>
              <p:nvPr/>
            </p:nvSpPr>
            <p:spPr bwMode="auto">
              <a:xfrm>
                <a:off x="983" y="2955"/>
                <a:ext cx="599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solidFill>
                      <a:srgbClr val="993300"/>
                    </a:solidFill>
                  </a:rPr>
                  <a:t>APLICATION:</a:t>
                </a:r>
                <a:endParaRPr lang="it-IT" sz="2400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150" name="Rectangle 24"/>
              <p:cNvSpPr>
                <a:spLocks noChangeArrowheads="1"/>
              </p:cNvSpPr>
              <p:nvPr/>
            </p:nvSpPr>
            <p:spPr bwMode="auto">
              <a:xfrm>
                <a:off x="1663" y="29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1" name="Rectangle 25"/>
              <p:cNvSpPr>
                <a:spLocks noChangeArrowheads="1"/>
              </p:cNvSpPr>
              <p:nvPr/>
            </p:nvSpPr>
            <p:spPr bwMode="auto">
              <a:xfrm>
                <a:off x="983" y="30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52" name="Rectangle 26"/>
              <p:cNvSpPr>
                <a:spLocks noChangeArrowheads="1"/>
              </p:cNvSpPr>
              <p:nvPr/>
            </p:nvSpPr>
            <p:spPr bwMode="auto">
              <a:xfrm>
                <a:off x="1014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3" name="Rectangle 27"/>
              <p:cNvSpPr>
                <a:spLocks noChangeArrowheads="1"/>
              </p:cNvSpPr>
              <p:nvPr/>
            </p:nvSpPr>
            <p:spPr bwMode="auto">
              <a:xfrm>
                <a:off x="1037" y="3055"/>
                <a:ext cx="10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LIGNES GALVANIQUES</a:t>
                </a:r>
                <a:endParaRPr lang="it-IT" sz="1100" b="1" dirty="0"/>
              </a:p>
            </p:txBody>
          </p:sp>
          <p:sp>
            <p:nvSpPr>
              <p:cNvPr id="154" name="Rectangle 28"/>
              <p:cNvSpPr>
                <a:spLocks noChangeArrowheads="1"/>
              </p:cNvSpPr>
              <p:nvPr/>
            </p:nvSpPr>
            <p:spPr bwMode="auto">
              <a:xfrm>
                <a:off x="1890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5" name="Rectangle 29"/>
              <p:cNvSpPr>
                <a:spLocks noChangeArrowheads="1"/>
              </p:cNvSpPr>
              <p:nvPr/>
            </p:nvSpPr>
            <p:spPr bwMode="auto">
              <a:xfrm>
                <a:off x="983" y="31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56" name="Rectangle 30"/>
              <p:cNvSpPr>
                <a:spLocks noChangeArrowheads="1"/>
              </p:cNvSpPr>
              <p:nvPr/>
            </p:nvSpPr>
            <p:spPr bwMode="auto">
              <a:xfrm>
                <a:off x="101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7" name="Rectangle 31"/>
              <p:cNvSpPr>
                <a:spLocks noChangeArrowheads="1"/>
              </p:cNvSpPr>
              <p:nvPr/>
            </p:nvSpPr>
            <p:spPr bwMode="auto">
              <a:xfrm>
                <a:off x="1037" y="3155"/>
                <a:ext cx="4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latin typeface="+mn-lt"/>
                  </a:rPr>
                  <a:t>PEINTURE</a:t>
                </a:r>
                <a:endParaRPr lang="it-IT" sz="2400" b="1" dirty="0">
                  <a:latin typeface="+mn-lt"/>
                </a:endParaRPr>
              </a:p>
            </p:txBody>
          </p:sp>
          <p:sp>
            <p:nvSpPr>
              <p:cNvPr id="158" name="Rectangle 32"/>
              <p:cNvSpPr>
                <a:spLocks noChangeArrowheads="1"/>
              </p:cNvSpPr>
              <p:nvPr/>
            </p:nvSpPr>
            <p:spPr bwMode="auto">
              <a:xfrm>
                <a:off x="169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59" name="Rectangle 33"/>
              <p:cNvSpPr>
                <a:spLocks noChangeArrowheads="1"/>
              </p:cNvSpPr>
              <p:nvPr/>
            </p:nvSpPr>
            <p:spPr bwMode="auto">
              <a:xfrm>
                <a:off x="983" y="32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60" name="Rectangle 34"/>
              <p:cNvSpPr>
                <a:spLocks noChangeArrowheads="1"/>
              </p:cNvSpPr>
              <p:nvPr/>
            </p:nvSpPr>
            <p:spPr bwMode="auto">
              <a:xfrm>
                <a:off x="1014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61" name="Rectangle 35"/>
              <p:cNvSpPr>
                <a:spLocks noChangeArrowheads="1"/>
              </p:cNvSpPr>
              <p:nvPr/>
            </p:nvSpPr>
            <p:spPr bwMode="auto">
              <a:xfrm>
                <a:off x="1037" y="3255"/>
                <a:ext cx="1330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TUNNEL DE PRÉTRAITEMENT</a:t>
                </a:r>
                <a:endParaRPr lang="it-IT" sz="1100" b="1" dirty="0"/>
              </a:p>
            </p:txBody>
          </p:sp>
          <p:sp>
            <p:nvSpPr>
              <p:cNvPr id="162" name="Rectangle 36"/>
              <p:cNvSpPr>
                <a:spLocks noChangeArrowheads="1"/>
              </p:cNvSpPr>
              <p:nvPr/>
            </p:nvSpPr>
            <p:spPr bwMode="auto">
              <a:xfrm>
                <a:off x="2347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63" name="Rectangle 59"/>
              <p:cNvSpPr>
                <a:spLocks noChangeArrowheads="1"/>
              </p:cNvSpPr>
              <p:nvPr/>
            </p:nvSpPr>
            <p:spPr bwMode="auto">
              <a:xfrm>
                <a:off x="954" y="3548"/>
                <a:ext cx="927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>
                    <a:solidFill>
                      <a:srgbClr val="993300"/>
                    </a:solidFill>
                  </a:rPr>
                  <a:t>CARACTÉRISTIQUES</a:t>
                </a:r>
                <a:endParaRPr lang="it-IT" sz="2400" b="1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164" name="Rectangle 60"/>
              <p:cNvSpPr>
                <a:spLocks noChangeArrowheads="1"/>
              </p:cNvSpPr>
              <p:nvPr/>
            </p:nvSpPr>
            <p:spPr bwMode="auto">
              <a:xfrm>
                <a:off x="1815" y="35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65" name="Rectangle 61"/>
              <p:cNvSpPr>
                <a:spLocks noChangeArrowheads="1"/>
              </p:cNvSpPr>
              <p:nvPr/>
            </p:nvSpPr>
            <p:spPr bwMode="auto">
              <a:xfrm>
                <a:off x="954" y="36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66" name="Rectangle 62"/>
              <p:cNvSpPr>
                <a:spLocks noChangeArrowheads="1"/>
              </p:cNvSpPr>
              <p:nvPr/>
            </p:nvSpPr>
            <p:spPr bwMode="auto">
              <a:xfrm>
                <a:off x="985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67" name="Rectangle 63"/>
              <p:cNvSpPr>
                <a:spLocks noChangeArrowheads="1"/>
              </p:cNvSpPr>
              <p:nvPr/>
            </p:nvSpPr>
            <p:spPr bwMode="auto">
              <a:xfrm>
                <a:off x="1008" y="3648"/>
                <a:ext cx="148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/>
                  <a:t>OSMOSE POUR L’EAU DE RESEAU</a:t>
                </a:r>
                <a:endParaRPr lang="it-IT" sz="2400" b="1" dirty="0"/>
              </a:p>
            </p:txBody>
          </p:sp>
          <p:sp>
            <p:nvSpPr>
              <p:cNvPr id="168" name="Rectangle 64"/>
              <p:cNvSpPr>
                <a:spLocks noChangeArrowheads="1"/>
              </p:cNvSpPr>
              <p:nvPr/>
            </p:nvSpPr>
            <p:spPr bwMode="auto">
              <a:xfrm>
                <a:off x="2564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69" name="Rectangle 65"/>
              <p:cNvSpPr>
                <a:spLocks noChangeArrowheads="1"/>
              </p:cNvSpPr>
              <p:nvPr/>
            </p:nvSpPr>
            <p:spPr bwMode="auto">
              <a:xfrm>
                <a:off x="954" y="37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70" name="Rectangle 66"/>
              <p:cNvSpPr>
                <a:spLocks noChangeArrowheads="1"/>
              </p:cNvSpPr>
              <p:nvPr/>
            </p:nvSpPr>
            <p:spPr bwMode="auto">
              <a:xfrm>
                <a:off x="985" y="3748"/>
                <a:ext cx="1328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it-IT" sz="1100" b="1" dirty="0" smtClean="0"/>
                  <a:t>OPERATION - AUTOMATIQUE</a:t>
                </a:r>
                <a:endParaRPr lang="it-IT" sz="1100" b="1" dirty="0"/>
              </a:p>
            </p:txBody>
          </p:sp>
          <p:sp>
            <p:nvSpPr>
              <p:cNvPr id="171" name="Rectangle 67"/>
              <p:cNvSpPr>
                <a:spLocks noChangeArrowheads="1"/>
              </p:cNvSpPr>
              <p:nvPr/>
            </p:nvSpPr>
            <p:spPr bwMode="auto">
              <a:xfrm>
                <a:off x="2383" y="37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72" name="Rectangle 68"/>
              <p:cNvSpPr>
                <a:spLocks noChangeArrowheads="1"/>
              </p:cNvSpPr>
              <p:nvPr/>
            </p:nvSpPr>
            <p:spPr bwMode="auto">
              <a:xfrm>
                <a:off x="954" y="38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173" name="Rectangle 69"/>
              <p:cNvSpPr>
                <a:spLocks noChangeArrowheads="1"/>
              </p:cNvSpPr>
              <p:nvPr/>
            </p:nvSpPr>
            <p:spPr bwMode="auto">
              <a:xfrm>
                <a:off x="985" y="3848"/>
                <a:ext cx="212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fr-FR" sz="1100" b="1" dirty="0" smtClean="0"/>
                  <a:t>PRÉTRAITEMENT DE LAVAGE DU MEMBRANES</a:t>
                </a:r>
                <a:endParaRPr lang="it-IT" sz="1100" b="1" dirty="0"/>
              </a:p>
            </p:txBody>
          </p:sp>
          <p:sp>
            <p:nvSpPr>
              <p:cNvPr id="174" name="Rectangle 70"/>
              <p:cNvSpPr>
                <a:spLocks noChangeArrowheads="1"/>
              </p:cNvSpPr>
              <p:nvPr/>
            </p:nvSpPr>
            <p:spPr bwMode="auto">
              <a:xfrm>
                <a:off x="231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75" name="Rectangle 72"/>
              <p:cNvSpPr>
                <a:spLocks noChangeArrowheads="1"/>
              </p:cNvSpPr>
              <p:nvPr/>
            </p:nvSpPr>
            <p:spPr bwMode="auto">
              <a:xfrm>
                <a:off x="284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176" name="Rectangle 204"/>
              <p:cNvSpPr>
                <a:spLocks noChangeArrowheads="1"/>
              </p:cNvSpPr>
              <p:nvPr/>
            </p:nvSpPr>
            <p:spPr bwMode="auto">
              <a:xfrm>
                <a:off x="1056" y="3360"/>
                <a:ext cx="8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ELECTROPHORESE</a:t>
                </a:r>
                <a:endParaRPr lang="it-IT" sz="2400" b="1" dirty="0"/>
              </a:p>
            </p:txBody>
          </p:sp>
          <p:sp>
            <p:nvSpPr>
              <p:cNvPr id="177" name="Rectangle 205"/>
              <p:cNvSpPr>
                <a:spLocks noChangeArrowheads="1"/>
              </p:cNvSpPr>
              <p:nvPr/>
            </p:nvSpPr>
            <p:spPr bwMode="auto">
              <a:xfrm>
                <a:off x="960" y="3360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</p:grpSp>
      </p:grpSp>
      <p:pic>
        <p:nvPicPr>
          <p:cNvPr id="144" name="Immagine 143" descr="DSC00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7020272" cy="461713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524000" y="0"/>
            <a:ext cx="6342063" cy="969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524000" y="0"/>
            <a:ext cx="6335713" cy="965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524000" y="0"/>
            <a:ext cx="6335713" cy="965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4695825" y="41275"/>
            <a:ext cx="10953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2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764704"/>
            <a:ext cx="552608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458" name="Group 122"/>
          <p:cNvGrpSpPr>
            <a:grpSpLocks/>
          </p:cNvGrpSpPr>
          <p:nvPr/>
        </p:nvGrpSpPr>
        <p:grpSpPr bwMode="auto">
          <a:xfrm>
            <a:off x="2514600" y="0"/>
            <a:ext cx="4684713" cy="750888"/>
            <a:chOff x="1584" y="192"/>
            <a:chExt cx="2951" cy="473"/>
          </a:xfrm>
        </p:grpSpPr>
        <p:sp>
          <p:nvSpPr>
            <p:cNvPr id="14459" name="Rectangle 123"/>
            <p:cNvSpPr>
              <a:spLocks noChangeArrowheads="1"/>
            </p:cNvSpPr>
            <p:nvPr/>
          </p:nvSpPr>
          <p:spPr bwMode="auto">
            <a:xfrm>
              <a:off x="2154" y="192"/>
              <a:ext cx="175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rgbClr val="009900"/>
                  </a:solidFill>
                  <a:latin typeface="Arial" charset="0"/>
                </a:rPr>
                <a:t>OSMOSE INVERSE</a:t>
              </a:r>
              <a:endParaRPr lang="it-IT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14460" name="Rectangle 124"/>
            <p:cNvSpPr>
              <a:spLocks noChangeArrowheads="1"/>
            </p:cNvSpPr>
            <p:nvPr/>
          </p:nvSpPr>
          <p:spPr bwMode="auto">
            <a:xfrm>
              <a:off x="1584" y="432"/>
              <a:ext cx="2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chemeClr val="accent2"/>
                  </a:solidFill>
                  <a:latin typeface="Arial" charset="0"/>
                </a:rPr>
                <a:t>UNIDAD DE OSMOSI INVERSOT</a:t>
              </a:r>
              <a:endParaRPr lang="it-IT" sz="2400" b="1" dirty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84" name="Rectangle 50"/>
          <p:cNvSpPr>
            <a:spLocks noChangeArrowheads="1"/>
          </p:cNvSpPr>
          <p:nvPr/>
        </p:nvSpPr>
        <p:spPr bwMode="auto">
          <a:xfrm>
            <a:off x="1600200" y="5697538"/>
            <a:ext cx="3459163" cy="1160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85" name="Rectangle 51"/>
          <p:cNvSpPr>
            <a:spLocks noChangeArrowheads="1"/>
          </p:cNvSpPr>
          <p:nvPr/>
        </p:nvSpPr>
        <p:spPr bwMode="auto">
          <a:xfrm>
            <a:off x="1600200" y="5697538"/>
            <a:ext cx="3459163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86" name="Rectangle 52"/>
          <p:cNvSpPr>
            <a:spLocks noChangeArrowheads="1"/>
          </p:cNvSpPr>
          <p:nvPr/>
        </p:nvSpPr>
        <p:spPr bwMode="auto">
          <a:xfrm>
            <a:off x="1600200" y="5697538"/>
            <a:ext cx="3459163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87" name="Rectangle 67"/>
          <p:cNvSpPr>
            <a:spLocks noChangeArrowheads="1"/>
          </p:cNvSpPr>
          <p:nvPr/>
        </p:nvSpPr>
        <p:spPr bwMode="auto">
          <a:xfrm>
            <a:off x="1636713" y="637540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88" name="Rectangle 68"/>
          <p:cNvSpPr>
            <a:spLocks noChangeArrowheads="1"/>
          </p:cNvSpPr>
          <p:nvPr/>
        </p:nvSpPr>
        <p:spPr bwMode="auto">
          <a:xfrm>
            <a:off x="1835696" y="6525344"/>
            <a:ext cx="46647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 dirty="0" smtClean="0">
                <a:solidFill>
                  <a:srgbClr val="008700"/>
                </a:solidFill>
              </a:rPr>
              <a:t>FLOW </a:t>
            </a:r>
            <a:endParaRPr lang="it-IT" sz="2400" dirty="0"/>
          </a:p>
        </p:txBody>
      </p:sp>
      <p:sp>
        <p:nvSpPr>
          <p:cNvPr id="189" name="Rectangle 69"/>
          <p:cNvSpPr>
            <a:spLocks noChangeArrowheads="1"/>
          </p:cNvSpPr>
          <p:nvPr/>
        </p:nvSpPr>
        <p:spPr bwMode="auto">
          <a:xfrm>
            <a:off x="2351088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 dirty="0">
                <a:solidFill>
                  <a:srgbClr val="008700"/>
                </a:solidFill>
              </a:rPr>
              <a:t>0,5</a:t>
            </a:r>
            <a:endParaRPr lang="it-IT" sz="2400" dirty="0"/>
          </a:p>
        </p:txBody>
      </p:sp>
      <p:sp>
        <p:nvSpPr>
          <p:cNvPr id="190" name="Rectangle 70"/>
          <p:cNvSpPr>
            <a:spLocks noChangeArrowheads="1"/>
          </p:cNvSpPr>
          <p:nvPr/>
        </p:nvSpPr>
        <p:spPr bwMode="auto">
          <a:xfrm>
            <a:off x="2533650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91" name="Rectangle 71"/>
          <p:cNvSpPr>
            <a:spLocks noChangeArrowheads="1"/>
          </p:cNvSpPr>
          <p:nvPr/>
        </p:nvSpPr>
        <p:spPr bwMode="auto">
          <a:xfrm>
            <a:off x="2570163" y="6534150"/>
            <a:ext cx="46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-</a:t>
            </a:r>
            <a:endParaRPr lang="it-IT" sz="2400"/>
          </a:p>
        </p:txBody>
      </p:sp>
      <p:sp>
        <p:nvSpPr>
          <p:cNvPr id="192" name="Rectangle 72"/>
          <p:cNvSpPr>
            <a:spLocks noChangeArrowheads="1"/>
          </p:cNvSpPr>
          <p:nvPr/>
        </p:nvSpPr>
        <p:spPr bwMode="auto">
          <a:xfrm>
            <a:off x="2619375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93" name="Rectangle 73"/>
          <p:cNvSpPr>
            <a:spLocks noChangeArrowheads="1"/>
          </p:cNvSpPr>
          <p:nvPr/>
        </p:nvSpPr>
        <p:spPr bwMode="auto">
          <a:xfrm>
            <a:off x="2649538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1,5</a:t>
            </a:r>
            <a:endParaRPr lang="it-IT" sz="2400"/>
          </a:p>
        </p:txBody>
      </p:sp>
      <p:sp>
        <p:nvSpPr>
          <p:cNvPr id="194" name="Rectangle 74"/>
          <p:cNvSpPr>
            <a:spLocks noChangeArrowheads="1"/>
          </p:cNvSpPr>
          <p:nvPr/>
        </p:nvSpPr>
        <p:spPr bwMode="auto">
          <a:xfrm>
            <a:off x="2825750" y="6534150"/>
            <a:ext cx="1508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m</a:t>
            </a:r>
            <a:endParaRPr lang="it-IT" sz="2400"/>
          </a:p>
        </p:txBody>
      </p:sp>
      <p:sp>
        <p:nvSpPr>
          <p:cNvPr id="195" name="Rectangle 75"/>
          <p:cNvSpPr>
            <a:spLocks noChangeArrowheads="1"/>
          </p:cNvSpPr>
          <p:nvPr/>
        </p:nvSpPr>
        <p:spPr bwMode="auto">
          <a:xfrm>
            <a:off x="2973388" y="6515100"/>
            <a:ext cx="444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700" b="1">
                <a:solidFill>
                  <a:srgbClr val="008700"/>
                </a:solidFill>
              </a:rPr>
              <a:t>3</a:t>
            </a:r>
            <a:endParaRPr lang="it-IT" sz="2400"/>
          </a:p>
        </p:txBody>
      </p:sp>
      <p:sp>
        <p:nvSpPr>
          <p:cNvPr id="196" name="Rectangle 76"/>
          <p:cNvSpPr>
            <a:spLocks noChangeArrowheads="1"/>
          </p:cNvSpPr>
          <p:nvPr/>
        </p:nvSpPr>
        <p:spPr bwMode="auto">
          <a:xfrm>
            <a:off x="3021013" y="6534150"/>
            <a:ext cx="1158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/h</a:t>
            </a:r>
            <a:endParaRPr lang="it-IT" sz="2400"/>
          </a:p>
        </p:txBody>
      </p:sp>
      <p:sp>
        <p:nvSpPr>
          <p:cNvPr id="197" name="Rectangle 77"/>
          <p:cNvSpPr>
            <a:spLocks noChangeArrowheads="1"/>
          </p:cNvSpPr>
          <p:nvPr/>
        </p:nvSpPr>
        <p:spPr bwMode="auto">
          <a:xfrm>
            <a:off x="3136900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8700"/>
                </a:solidFill>
              </a:rPr>
              <a:t> </a:t>
            </a:r>
            <a:endParaRPr lang="it-IT" sz="2400"/>
          </a:p>
        </p:txBody>
      </p:sp>
      <p:sp>
        <p:nvSpPr>
          <p:cNvPr id="198" name="Rectangle 78"/>
          <p:cNvSpPr>
            <a:spLocks noChangeArrowheads="1"/>
          </p:cNvSpPr>
          <p:nvPr/>
        </p:nvSpPr>
        <p:spPr bwMode="auto">
          <a:xfrm>
            <a:off x="5413375" y="5697538"/>
            <a:ext cx="2890838" cy="1160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9" name="Rectangle 79"/>
          <p:cNvSpPr>
            <a:spLocks noChangeArrowheads="1"/>
          </p:cNvSpPr>
          <p:nvPr/>
        </p:nvSpPr>
        <p:spPr bwMode="auto">
          <a:xfrm>
            <a:off x="5413375" y="5697538"/>
            <a:ext cx="2878138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0" name="Rectangle 80"/>
          <p:cNvSpPr>
            <a:spLocks noChangeArrowheads="1"/>
          </p:cNvSpPr>
          <p:nvPr/>
        </p:nvSpPr>
        <p:spPr bwMode="auto">
          <a:xfrm>
            <a:off x="5413375" y="5697538"/>
            <a:ext cx="2878138" cy="1154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1" name="Rectangle 105"/>
          <p:cNvSpPr>
            <a:spLocks noChangeArrowheads="1"/>
          </p:cNvSpPr>
          <p:nvPr/>
        </p:nvSpPr>
        <p:spPr bwMode="auto">
          <a:xfrm>
            <a:off x="5449888" y="6375400"/>
            <a:ext cx="698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>
                <a:solidFill>
                  <a:srgbClr val="0000FF"/>
                </a:solidFill>
              </a:rPr>
              <a:t>  </a:t>
            </a:r>
            <a:endParaRPr lang="it-IT" sz="2400"/>
          </a:p>
        </p:txBody>
      </p:sp>
      <p:sp>
        <p:nvSpPr>
          <p:cNvPr id="202" name="Rectangle 106"/>
          <p:cNvSpPr>
            <a:spLocks noChangeArrowheads="1"/>
          </p:cNvSpPr>
          <p:nvPr/>
        </p:nvSpPr>
        <p:spPr bwMode="auto">
          <a:xfrm>
            <a:off x="5522913" y="637540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203" name="Rectangle 107"/>
          <p:cNvSpPr>
            <a:spLocks noChangeArrowheads="1"/>
          </p:cNvSpPr>
          <p:nvPr/>
        </p:nvSpPr>
        <p:spPr bwMode="auto">
          <a:xfrm>
            <a:off x="5449888" y="6534150"/>
            <a:ext cx="92653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dirty="0" smtClean="0">
                <a:solidFill>
                  <a:srgbClr val="0000FF"/>
                </a:solidFill>
              </a:rPr>
              <a:t>  VOLUMEN  :</a:t>
            </a:r>
            <a:endParaRPr lang="it-IT" sz="2400" dirty="0"/>
          </a:p>
        </p:txBody>
      </p:sp>
      <p:sp>
        <p:nvSpPr>
          <p:cNvPr id="205" name="Rectangle 110"/>
          <p:cNvSpPr>
            <a:spLocks noChangeArrowheads="1"/>
          </p:cNvSpPr>
          <p:nvPr/>
        </p:nvSpPr>
        <p:spPr bwMode="auto">
          <a:xfrm>
            <a:off x="6456363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0,5</a:t>
            </a:r>
            <a:endParaRPr lang="it-IT" sz="2400"/>
          </a:p>
        </p:txBody>
      </p:sp>
      <p:sp>
        <p:nvSpPr>
          <p:cNvPr id="206" name="Rectangle 111"/>
          <p:cNvSpPr>
            <a:spLocks noChangeArrowheads="1"/>
          </p:cNvSpPr>
          <p:nvPr/>
        </p:nvSpPr>
        <p:spPr bwMode="auto">
          <a:xfrm>
            <a:off x="6632575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207" name="Rectangle 112"/>
          <p:cNvSpPr>
            <a:spLocks noChangeArrowheads="1"/>
          </p:cNvSpPr>
          <p:nvPr/>
        </p:nvSpPr>
        <p:spPr bwMode="auto">
          <a:xfrm>
            <a:off x="6669088" y="6534150"/>
            <a:ext cx="46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-</a:t>
            </a:r>
            <a:endParaRPr lang="it-IT" sz="2400"/>
          </a:p>
        </p:txBody>
      </p:sp>
      <p:sp>
        <p:nvSpPr>
          <p:cNvPr id="208" name="Rectangle 113"/>
          <p:cNvSpPr>
            <a:spLocks noChangeArrowheads="1"/>
          </p:cNvSpPr>
          <p:nvPr/>
        </p:nvSpPr>
        <p:spPr bwMode="auto">
          <a:xfrm>
            <a:off x="6718300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sp>
        <p:nvSpPr>
          <p:cNvPr id="209" name="Rectangle 114"/>
          <p:cNvSpPr>
            <a:spLocks noChangeArrowheads="1"/>
          </p:cNvSpPr>
          <p:nvPr/>
        </p:nvSpPr>
        <p:spPr bwMode="auto">
          <a:xfrm>
            <a:off x="6748463" y="6534150"/>
            <a:ext cx="174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1,5</a:t>
            </a:r>
            <a:endParaRPr lang="it-IT" sz="2400"/>
          </a:p>
        </p:txBody>
      </p:sp>
      <p:sp>
        <p:nvSpPr>
          <p:cNvPr id="210" name="Rectangle 115"/>
          <p:cNvSpPr>
            <a:spLocks noChangeArrowheads="1"/>
          </p:cNvSpPr>
          <p:nvPr/>
        </p:nvSpPr>
        <p:spPr bwMode="auto">
          <a:xfrm>
            <a:off x="6926263" y="6534150"/>
            <a:ext cx="1508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m</a:t>
            </a:r>
            <a:endParaRPr lang="it-IT" sz="2400"/>
          </a:p>
        </p:txBody>
      </p:sp>
      <p:sp>
        <p:nvSpPr>
          <p:cNvPr id="211" name="Rectangle 116"/>
          <p:cNvSpPr>
            <a:spLocks noChangeArrowheads="1"/>
          </p:cNvSpPr>
          <p:nvPr/>
        </p:nvSpPr>
        <p:spPr bwMode="auto">
          <a:xfrm>
            <a:off x="7078663" y="6515100"/>
            <a:ext cx="444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700" b="1">
                <a:solidFill>
                  <a:srgbClr val="0000FF"/>
                </a:solidFill>
              </a:rPr>
              <a:t>3</a:t>
            </a:r>
            <a:endParaRPr lang="it-IT" sz="2400"/>
          </a:p>
        </p:txBody>
      </p:sp>
      <p:sp>
        <p:nvSpPr>
          <p:cNvPr id="212" name="Rectangle 117"/>
          <p:cNvSpPr>
            <a:spLocks noChangeArrowheads="1"/>
          </p:cNvSpPr>
          <p:nvPr/>
        </p:nvSpPr>
        <p:spPr bwMode="auto">
          <a:xfrm>
            <a:off x="7126288" y="6534150"/>
            <a:ext cx="1158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/h</a:t>
            </a:r>
            <a:endParaRPr lang="it-IT" sz="2400"/>
          </a:p>
        </p:txBody>
      </p:sp>
      <p:sp>
        <p:nvSpPr>
          <p:cNvPr id="213" name="Rectangle 118"/>
          <p:cNvSpPr>
            <a:spLocks noChangeArrowheads="1"/>
          </p:cNvSpPr>
          <p:nvPr/>
        </p:nvSpPr>
        <p:spPr bwMode="auto">
          <a:xfrm>
            <a:off x="7237413" y="6534150"/>
            <a:ext cx="34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1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grpSp>
        <p:nvGrpSpPr>
          <p:cNvPr id="214" name="Gruppo 213"/>
          <p:cNvGrpSpPr/>
          <p:nvPr/>
        </p:nvGrpSpPr>
        <p:grpSpPr>
          <a:xfrm>
            <a:off x="1514475" y="4648200"/>
            <a:ext cx="7354888" cy="2147897"/>
            <a:chOff x="1514475" y="4648200"/>
            <a:chExt cx="7354888" cy="2147897"/>
          </a:xfrm>
        </p:grpSpPr>
        <p:sp>
          <p:nvSpPr>
            <p:cNvPr id="215" name="Rectangle 150"/>
            <p:cNvSpPr>
              <a:spLocks noChangeArrowheads="1"/>
            </p:cNvSpPr>
            <p:nvPr/>
          </p:nvSpPr>
          <p:spPr bwMode="auto">
            <a:xfrm>
              <a:off x="7467600" y="6248400"/>
              <a:ext cx="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lang="it-IT" sz="2400"/>
            </a:p>
          </p:txBody>
        </p:sp>
        <p:sp>
          <p:nvSpPr>
            <p:cNvPr id="216" name="Rectangle 37"/>
            <p:cNvSpPr>
              <a:spLocks noChangeArrowheads="1"/>
            </p:cNvSpPr>
            <p:nvPr/>
          </p:nvSpPr>
          <p:spPr bwMode="auto">
            <a:xfrm>
              <a:off x="5268913" y="4648200"/>
              <a:ext cx="2884487" cy="10207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7" name="Rectangle 38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8" name="Rectangle 39"/>
            <p:cNvSpPr>
              <a:spLocks noChangeArrowheads="1"/>
            </p:cNvSpPr>
            <p:nvPr/>
          </p:nvSpPr>
          <p:spPr bwMode="auto">
            <a:xfrm>
              <a:off x="5268913" y="4648200"/>
              <a:ext cx="2878137" cy="10144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9" name="Rectangle 73"/>
            <p:cNvSpPr>
              <a:spLocks noChangeArrowheads="1"/>
            </p:cNvSpPr>
            <p:nvPr/>
          </p:nvSpPr>
          <p:spPr bwMode="auto">
            <a:xfrm>
              <a:off x="1514475" y="6267450"/>
              <a:ext cx="349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8700"/>
                  </a:solidFill>
                </a:rPr>
                <a:t> </a:t>
              </a:r>
              <a:endParaRPr lang="it-IT" sz="2400"/>
            </a:p>
          </p:txBody>
        </p:sp>
        <p:grpSp>
          <p:nvGrpSpPr>
            <p:cNvPr id="220" name="Group 253"/>
            <p:cNvGrpSpPr>
              <a:grpSpLocks/>
            </p:cNvGrpSpPr>
            <p:nvPr/>
          </p:nvGrpSpPr>
          <p:grpSpPr bwMode="auto">
            <a:xfrm>
              <a:off x="2338387" y="6426209"/>
              <a:ext cx="571500" cy="369888"/>
              <a:chOff x="1473" y="4048"/>
              <a:chExt cx="360" cy="233"/>
            </a:xfrm>
          </p:grpSpPr>
          <p:sp>
            <p:nvSpPr>
              <p:cNvPr id="285" name="Rectangle 75"/>
              <p:cNvSpPr>
                <a:spLocks noChangeArrowheads="1"/>
              </p:cNvSpPr>
              <p:nvPr/>
            </p:nvSpPr>
            <p:spPr bwMode="auto">
              <a:xfrm>
                <a:off x="1473" y="4048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it-IT" sz="2400" dirty="0"/>
              </a:p>
            </p:txBody>
          </p:sp>
          <p:sp>
            <p:nvSpPr>
              <p:cNvPr id="286" name="Rectangle 79"/>
              <p:cNvSpPr>
                <a:spLocks noChangeArrowheads="1"/>
              </p:cNvSpPr>
              <p:nvPr/>
            </p:nvSpPr>
            <p:spPr bwMode="auto">
              <a:xfrm>
                <a:off x="1811" y="40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</p:grpSp>
        <p:sp>
          <p:nvSpPr>
            <p:cNvPr id="221" name="Rectangle 155"/>
            <p:cNvSpPr>
              <a:spLocks noChangeArrowheads="1"/>
            </p:cNvSpPr>
            <p:nvPr/>
          </p:nvSpPr>
          <p:spPr bwMode="auto">
            <a:xfrm>
              <a:off x="6831013" y="6510338"/>
              <a:ext cx="349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22" name="Rectangle 211"/>
            <p:cNvSpPr>
              <a:spLocks noChangeArrowheads="1"/>
            </p:cNvSpPr>
            <p:nvPr/>
          </p:nvSpPr>
          <p:spPr bwMode="auto">
            <a:xfrm>
              <a:off x="5675313" y="4735513"/>
              <a:ext cx="109220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FIELD OF USE:</a:t>
              </a:r>
              <a:endParaRPr lang="it-IT" sz="2400"/>
            </a:p>
          </p:txBody>
        </p:sp>
        <p:sp>
          <p:nvSpPr>
            <p:cNvPr id="223" name="Rectangle 212"/>
            <p:cNvSpPr>
              <a:spLocks noChangeArrowheads="1"/>
            </p:cNvSpPr>
            <p:nvPr/>
          </p:nvSpPr>
          <p:spPr bwMode="auto">
            <a:xfrm>
              <a:off x="6689725" y="473551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24" name="Rectangle 213"/>
            <p:cNvSpPr>
              <a:spLocks noChangeArrowheads="1"/>
            </p:cNvSpPr>
            <p:nvPr/>
          </p:nvSpPr>
          <p:spPr bwMode="auto">
            <a:xfrm>
              <a:off x="5675313" y="4894263"/>
              <a:ext cx="109537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225" name="Rectangle 214"/>
            <p:cNvSpPr>
              <a:spLocks noChangeArrowheads="1"/>
            </p:cNvSpPr>
            <p:nvPr/>
          </p:nvSpPr>
          <p:spPr bwMode="auto">
            <a:xfrm>
              <a:off x="5724525" y="4894263"/>
              <a:ext cx="984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26" name="Rectangle 215"/>
            <p:cNvSpPr>
              <a:spLocks noChangeArrowheads="1"/>
            </p:cNvSpPr>
            <p:nvPr/>
          </p:nvSpPr>
          <p:spPr bwMode="auto">
            <a:xfrm>
              <a:off x="5761038" y="4894263"/>
              <a:ext cx="137056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s-ES" b="1" dirty="0" smtClean="0">
                  <a:solidFill>
                    <a:schemeClr val="accent2"/>
                  </a:solidFill>
                </a:rPr>
                <a:t>LÍNEAS GALVÁNICAS</a:t>
              </a:r>
              <a:endParaRPr lang="it-IT" b="1" dirty="0">
                <a:solidFill>
                  <a:schemeClr val="accent2"/>
                </a:solidFill>
              </a:endParaRPr>
            </a:p>
          </p:txBody>
        </p:sp>
        <p:sp>
          <p:nvSpPr>
            <p:cNvPr id="227" name="Rectangle 216"/>
            <p:cNvSpPr>
              <a:spLocks noChangeArrowheads="1"/>
            </p:cNvSpPr>
            <p:nvPr/>
          </p:nvSpPr>
          <p:spPr bwMode="auto">
            <a:xfrm>
              <a:off x="7080250" y="489426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28" name="Rectangle 217"/>
            <p:cNvSpPr>
              <a:spLocks noChangeArrowheads="1"/>
            </p:cNvSpPr>
            <p:nvPr/>
          </p:nvSpPr>
          <p:spPr bwMode="auto">
            <a:xfrm>
              <a:off x="5675313" y="5053013"/>
              <a:ext cx="103187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-</a:t>
              </a:r>
              <a:endParaRPr lang="it-IT" sz="2400" dirty="0"/>
            </a:p>
          </p:txBody>
        </p:sp>
        <p:sp>
          <p:nvSpPr>
            <p:cNvPr id="229" name="Rectangle 218"/>
            <p:cNvSpPr>
              <a:spLocks noChangeArrowheads="1"/>
            </p:cNvSpPr>
            <p:nvPr/>
          </p:nvSpPr>
          <p:spPr bwMode="auto">
            <a:xfrm>
              <a:off x="5724525" y="5053013"/>
              <a:ext cx="12198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PINTAR PLANTAS</a:t>
              </a:r>
              <a:endParaRPr lang="it-IT" sz="2400" dirty="0"/>
            </a:p>
          </p:txBody>
        </p:sp>
        <p:sp>
          <p:nvSpPr>
            <p:cNvPr id="230" name="Rectangle 219"/>
            <p:cNvSpPr>
              <a:spLocks noChangeArrowheads="1"/>
            </p:cNvSpPr>
            <p:nvPr/>
          </p:nvSpPr>
          <p:spPr bwMode="auto">
            <a:xfrm>
              <a:off x="6651625" y="5053013"/>
              <a:ext cx="92075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31" name="Rectangle 220"/>
            <p:cNvSpPr>
              <a:spLocks noChangeArrowheads="1"/>
            </p:cNvSpPr>
            <p:nvPr/>
          </p:nvSpPr>
          <p:spPr bwMode="auto">
            <a:xfrm>
              <a:off x="5675313" y="521017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232" name="Rectangle 221"/>
            <p:cNvSpPr>
              <a:spLocks noChangeArrowheads="1"/>
            </p:cNvSpPr>
            <p:nvPr/>
          </p:nvSpPr>
          <p:spPr bwMode="auto">
            <a:xfrm>
              <a:off x="5724525" y="5210175"/>
              <a:ext cx="204222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chemeClr val="accent2"/>
                  </a:solidFill>
                </a:rPr>
                <a:t> </a:t>
              </a:r>
              <a:r>
                <a:rPr lang="es-ES" sz="1100" dirty="0" smtClean="0">
                  <a:solidFill>
                    <a:schemeClr val="accent2"/>
                  </a:solidFill>
                </a:rPr>
                <a:t>TUNEL DE PRETRATAMIENTO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33" name="Rectangle 222"/>
            <p:cNvSpPr>
              <a:spLocks noChangeArrowheads="1"/>
            </p:cNvSpPr>
            <p:nvPr/>
          </p:nvSpPr>
          <p:spPr bwMode="auto">
            <a:xfrm>
              <a:off x="7458075" y="5210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34" name="Rectangle 223"/>
            <p:cNvSpPr>
              <a:spLocks noChangeArrowheads="1"/>
            </p:cNvSpPr>
            <p:nvPr/>
          </p:nvSpPr>
          <p:spPr bwMode="auto">
            <a:xfrm>
              <a:off x="5675313" y="5368925"/>
              <a:ext cx="103187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-</a:t>
              </a:r>
              <a:endParaRPr lang="it-IT" sz="2400" dirty="0"/>
            </a:p>
          </p:txBody>
        </p:sp>
        <p:sp>
          <p:nvSpPr>
            <p:cNvPr id="235" name="Rectangle 224"/>
            <p:cNvSpPr>
              <a:spLocks noChangeArrowheads="1"/>
            </p:cNvSpPr>
            <p:nvPr/>
          </p:nvSpPr>
          <p:spPr bwMode="auto">
            <a:xfrm>
              <a:off x="5724525" y="5368925"/>
              <a:ext cx="123912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ELECTROFORESIS</a:t>
              </a:r>
              <a:endParaRPr lang="it-IT" sz="2400" dirty="0"/>
            </a:p>
          </p:txBody>
        </p:sp>
        <p:sp>
          <p:nvSpPr>
            <p:cNvPr id="236" name="Rectangle 225"/>
            <p:cNvSpPr>
              <a:spLocks noChangeArrowheads="1"/>
            </p:cNvSpPr>
            <p:nvPr/>
          </p:nvSpPr>
          <p:spPr bwMode="auto">
            <a:xfrm>
              <a:off x="7689850" y="5368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37" name="Rectangle 226"/>
            <p:cNvSpPr>
              <a:spLocks noChangeArrowheads="1"/>
            </p:cNvSpPr>
            <p:nvPr/>
          </p:nvSpPr>
          <p:spPr bwMode="auto">
            <a:xfrm>
              <a:off x="5675313" y="55276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38" name="Rectangle 227"/>
            <p:cNvSpPr>
              <a:spLocks noChangeArrowheads="1"/>
            </p:cNvSpPr>
            <p:nvPr/>
          </p:nvSpPr>
          <p:spPr bwMode="auto">
            <a:xfrm>
              <a:off x="5675313" y="5686425"/>
              <a:ext cx="1477962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CHARACTERISTICS:</a:t>
              </a:r>
              <a:endParaRPr lang="it-IT" sz="2400"/>
            </a:p>
          </p:txBody>
        </p:sp>
        <p:sp>
          <p:nvSpPr>
            <p:cNvPr id="239" name="Rectangle 228"/>
            <p:cNvSpPr>
              <a:spLocks noChangeArrowheads="1"/>
            </p:cNvSpPr>
            <p:nvPr/>
          </p:nvSpPr>
          <p:spPr bwMode="auto">
            <a:xfrm>
              <a:off x="7086600" y="568642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40" name="Rectangle 229"/>
            <p:cNvSpPr>
              <a:spLocks noChangeArrowheads="1"/>
            </p:cNvSpPr>
            <p:nvPr/>
          </p:nvSpPr>
          <p:spPr bwMode="auto">
            <a:xfrm>
              <a:off x="5675313" y="5845175"/>
              <a:ext cx="109537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-</a:t>
              </a:r>
              <a:endParaRPr lang="it-IT" sz="2400"/>
            </a:p>
          </p:txBody>
        </p:sp>
        <p:sp>
          <p:nvSpPr>
            <p:cNvPr id="241" name="Rectangle 230"/>
            <p:cNvSpPr>
              <a:spLocks noChangeArrowheads="1"/>
            </p:cNvSpPr>
            <p:nvPr/>
          </p:nvSpPr>
          <p:spPr bwMode="auto">
            <a:xfrm>
              <a:off x="5724525" y="5845175"/>
              <a:ext cx="984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42" name="Rectangle 231"/>
            <p:cNvSpPr>
              <a:spLocks noChangeArrowheads="1"/>
            </p:cNvSpPr>
            <p:nvPr/>
          </p:nvSpPr>
          <p:spPr bwMode="auto">
            <a:xfrm>
              <a:off x="5761038" y="5845175"/>
              <a:ext cx="2794035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OSMOSIS INVERSO PARA AGUA DE RED </a:t>
              </a:r>
              <a:endParaRPr lang="it-IT" sz="2400" dirty="0"/>
            </a:p>
          </p:txBody>
        </p:sp>
        <p:sp>
          <p:nvSpPr>
            <p:cNvPr id="243" name="Rectangle 232"/>
            <p:cNvSpPr>
              <a:spLocks noChangeArrowheads="1"/>
            </p:cNvSpPr>
            <p:nvPr/>
          </p:nvSpPr>
          <p:spPr bwMode="auto">
            <a:xfrm>
              <a:off x="7848600" y="58451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44" name="Rectangle 234"/>
            <p:cNvSpPr>
              <a:spLocks noChangeArrowheads="1"/>
            </p:cNvSpPr>
            <p:nvPr/>
          </p:nvSpPr>
          <p:spPr bwMode="auto">
            <a:xfrm>
              <a:off x="6988175" y="60039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45" name="Rectangle 235"/>
            <p:cNvSpPr>
              <a:spLocks noChangeArrowheads="1"/>
            </p:cNvSpPr>
            <p:nvPr/>
          </p:nvSpPr>
          <p:spPr bwMode="auto">
            <a:xfrm>
              <a:off x="5652120" y="5949280"/>
              <a:ext cx="705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  </a:t>
              </a:r>
              <a:endParaRPr lang="it-IT" sz="2400" dirty="0"/>
            </a:p>
          </p:txBody>
        </p:sp>
        <p:sp>
          <p:nvSpPr>
            <p:cNvPr id="246" name="Rectangle 236"/>
            <p:cNvSpPr>
              <a:spLocks noChangeArrowheads="1"/>
            </p:cNvSpPr>
            <p:nvPr/>
          </p:nvSpPr>
          <p:spPr bwMode="auto">
            <a:xfrm>
              <a:off x="5652120" y="6021288"/>
              <a:ext cx="238687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>
                  <a:solidFill>
                    <a:srgbClr val="0000FF"/>
                  </a:solidFill>
                </a:rPr>
                <a:t> </a:t>
              </a:r>
              <a:r>
                <a:rPr lang="it-IT" sz="1100" dirty="0" smtClean="0">
                  <a:solidFill>
                    <a:srgbClr val="0000FF"/>
                  </a:solidFill>
                </a:rPr>
                <a:t>- </a:t>
              </a:r>
              <a:r>
                <a:rPr lang="es-ES" sz="1100" dirty="0" smtClean="0">
                  <a:solidFill>
                    <a:srgbClr val="3333CC"/>
                  </a:solidFill>
                </a:rPr>
                <a:t>FUNCIONAMIENTO AUTOMÁTICO</a:t>
              </a:r>
              <a:endParaRPr lang="it-IT" sz="1100" dirty="0">
                <a:solidFill>
                  <a:srgbClr val="3333CC"/>
                </a:solidFill>
              </a:endParaRPr>
            </a:p>
          </p:txBody>
        </p:sp>
        <p:sp>
          <p:nvSpPr>
            <p:cNvPr id="247" name="Rectangle 237"/>
            <p:cNvSpPr>
              <a:spLocks noChangeArrowheads="1"/>
            </p:cNvSpPr>
            <p:nvPr/>
          </p:nvSpPr>
          <p:spPr bwMode="auto">
            <a:xfrm>
              <a:off x="6981825" y="616267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48" name="Rectangle 239"/>
            <p:cNvSpPr>
              <a:spLocks noChangeArrowheads="1"/>
            </p:cNvSpPr>
            <p:nvPr/>
          </p:nvSpPr>
          <p:spPr bwMode="auto">
            <a:xfrm>
              <a:off x="5652120" y="6237312"/>
              <a:ext cx="313387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dirty="0" smtClean="0">
                  <a:solidFill>
                    <a:srgbClr val="0000FF"/>
                  </a:solidFill>
                </a:rPr>
                <a:t>-  </a:t>
              </a:r>
              <a:r>
                <a:rPr lang="it-IT" sz="1100" dirty="0">
                  <a:solidFill>
                    <a:srgbClr val="0000FF"/>
                  </a:solidFill>
                </a:rPr>
                <a:t>PRETREATMENT AND </a:t>
              </a:r>
              <a:r>
                <a:rPr lang="it-IT" sz="1100" dirty="0" smtClean="0">
                  <a:solidFill>
                    <a:srgbClr val="0000FF"/>
                  </a:solidFill>
                </a:rPr>
                <a:t>MEMBRANE WASHING</a:t>
              </a:r>
              <a:endParaRPr lang="it-IT" sz="2400" dirty="0"/>
            </a:p>
          </p:txBody>
        </p:sp>
        <p:sp>
          <p:nvSpPr>
            <p:cNvPr id="249" name="Rectangle 240"/>
            <p:cNvSpPr>
              <a:spLocks noChangeArrowheads="1"/>
            </p:cNvSpPr>
            <p:nvPr/>
          </p:nvSpPr>
          <p:spPr bwMode="auto">
            <a:xfrm>
              <a:off x="8039100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50" name="Rectangle 242"/>
            <p:cNvSpPr>
              <a:spLocks noChangeArrowheads="1"/>
            </p:cNvSpPr>
            <p:nvPr/>
          </p:nvSpPr>
          <p:spPr bwMode="auto">
            <a:xfrm>
              <a:off x="8740775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251" name="Rectangle 243"/>
            <p:cNvSpPr>
              <a:spLocks noChangeArrowheads="1"/>
            </p:cNvSpPr>
            <p:nvPr/>
          </p:nvSpPr>
          <p:spPr bwMode="auto">
            <a:xfrm>
              <a:off x="8777288" y="6321425"/>
              <a:ext cx="920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>
                  <a:solidFill>
                    <a:srgbClr val="0000FF"/>
                  </a:solidFill>
                </a:rPr>
                <a:t> </a:t>
              </a:r>
              <a:endParaRPr lang="it-IT" sz="2400"/>
            </a:p>
          </p:txBody>
        </p:sp>
        <p:grpSp>
          <p:nvGrpSpPr>
            <p:cNvPr id="252" name="Group 252"/>
            <p:cNvGrpSpPr>
              <a:grpSpLocks/>
            </p:cNvGrpSpPr>
            <p:nvPr/>
          </p:nvGrpSpPr>
          <p:grpSpPr bwMode="auto">
            <a:xfrm>
              <a:off x="1514475" y="4648201"/>
              <a:ext cx="3422650" cy="1630363"/>
              <a:chOff x="954" y="2928"/>
              <a:chExt cx="2156" cy="1027"/>
            </a:xfrm>
          </p:grpSpPr>
          <p:sp>
            <p:nvSpPr>
              <p:cNvPr id="253" name="Rectangle 20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6" cy="64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4" name="Rectangle 21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5" name="Rectangle 22"/>
              <p:cNvSpPr>
                <a:spLocks noChangeArrowheads="1"/>
              </p:cNvSpPr>
              <p:nvPr/>
            </p:nvSpPr>
            <p:spPr bwMode="auto">
              <a:xfrm>
                <a:off x="960" y="2928"/>
                <a:ext cx="2132" cy="6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" name="Rectangle 23"/>
              <p:cNvSpPr>
                <a:spLocks noChangeArrowheads="1"/>
              </p:cNvSpPr>
              <p:nvPr/>
            </p:nvSpPr>
            <p:spPr bwMode="auto">
              <a:xfrm>
                <a:off x="983" y="2955"/>
                <a:ext cx="599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solidFill>
                      <a:srgbClr val="993300"/>
                    </a:solidFill>
                  </a:rPr>
                  <a:t>APLICATION:</a:t>
                </a:r>
                <a:endParaRPr lang="it-IT" sz="2400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257" name="Rectangle 24"/>
              <p:cNvSpPr>
                <a:spLocks noChangeArrowheads="1"/>
              </p:cNvSpPr>
              <p:nvPr/>
            </p:nvSpPr>
            <p:spPr bwMode="auto">
              <a:xfrm>
                <a:off x="1663" y="29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58" name="Rectangle 25"/>
              <p:cNvSpPr>
                <a:spLocks noChangeArrowheads="1"/>
              </p:cNvSpPr>
              <p:nvPr/>
            </p:nvSpPr>
            <p:spPr bwMode="auto">
              <a:xfrm>
                <a:off x="983" y="30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259" name="Rectangle 26"/>
              <p:cNvSpPr>
                <a:spLocks noChangeArrowheads="1"/>
              </p:cNvSpPr>
              <p:nvPr/>
            </p:nvSpPr>
            <p:spPr bwMode="auto">
              <a:xfrm>
                <a:off x="1014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60" name="Rectangle 27"/>
              <p:cNvSpPr>
                <a:spLocks noChangeArrowheads="1"/>
              </p:cNvSpPr>
              <p:nvPr/>
            </p:nvSpPr>
            <p:spPr bwMode="auto">
              <a:xfrm>
                <a:off x="1037" y="3055"/>
                <a:ext cx="10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LIGNES GALVANIQUES</a:t>
                </a:r>
                <a:endParaRPr lang="it-IT" sz="1100" b="1" dirty="0"/>
              </a:p>
            </p:txBody>
          </p:sp>
          <p:sp>
            <p:nvSpPr>
              <p:cNvPr id="261" name="Rectangle 28"/>
              <p:cNvSpPr>
                <a:spLocks noChangeArrowheads="1"/>
              </p:cNvSpPr>
              <p:nvPr/>
            </p:nvSpPr>
            <p:spPr bwMode="auto">
              <a:xfrm>
                <a:off x="1890" y="30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62" name="Rectangle 29"/>
              <p:cNvSpPr>
                <a:spLocks noChangeArrowheads="1"/>
              </p:cNvSpPr>
              <p:nvPr/>
            </p:nvSpPr>
            <p:spPr bwMode="auto">
              <a:xfrm>
                <a:off x="983" y="31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263" name="Rectangle 30"/>
              <p:cNvSpPr>
                <a:spLocks noChangeArrowheads="1"/>
              </p:cNvSpPr>
              <p:nvPr/>
            </p:nvSpPr>
            <p:spPr bwMode="auto">
              <a:xfrm>
                <a:off x="101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64" name="Rectangle 31"/>
              <p:cNvSpPr>
                <a:spLocks noChangeArrowheads="1"/>
              </p:cNvSpPr>
              <p:nvPr/>
            </p:nvSpPr>
            <p:spPr bwMode="auto">
              <a:xfrm>
                <a:off x="1037" y="3155"/>
                <a:ext cx="4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>
                    <a:latin typeface="+mn-lt"/>
                  </a:rPr>
                  <a:t>PEINTURE</a:t>
                </a:r>
                <a:endParaRPr lang="it-IT" sz="2400" b="1" dirty="0">
                  <a:latin typeface="+mn-lt"/>
                </a:endParaRPr>
              </a:p>
            </p:txBody>
          </p:sp>
          <p:sp>
            <p:nvSpPr>
              <p:cNvPr id="265" name="Rectangle 32"/>
              <p:cNvSpPr>
                <a:spLocks noChangeArrowheads="1"/>
              </p:cNvSpPr>
              <p:nvPr/>
            </p:nvSpPr>
            <p:spPr bwMode="auto">
              <a:xfrm>
                <a:off x="1694" y="31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66" name="Rectangle 33"/>
              <p:cNvSpPr>
                <a:spLocks noChangeArrowheads="1"/>
              </p:cNvSpPr>
              <p:nvPr/>
            </p:nvSpPr>
            <p:spPr bwMode="auto">
              <a:xfrm>
                <a:off x="983" y="3255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267" name="Rectangle 34"/>
              <p:cNvSpPr>
                <a:spLocks noChangeArrowheads="1"/>
              </p:cNvSpPr>
              <p:nvPr/>
            </p:nvSpPr>
            <p:spPr bwMode="auto">
              <a:xfrm>
                <a:off x="1014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68" name="Rectangle 35"/>
              <p:cNvSpPr>
                <a:spLocks noChangeArrowheads="1"/>
              </p:cNvSpPr>
              <p:nvPr/>
            </p:nvSpPr>
            <p:spPr bwMode="auto">
              <a:xfrm>
                <a:off x="1037" y="3255"/>
                <a:ext cx="1330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TUNNEL DE PRÉTRAITEMENT</a:t>
                </a:r>
                <a:endParaRPr lang="it-IT" sz="1100" b="1" dirty="0"/>
              </a:p>
            </p:txBody>
          </p:sp>
          <p:sp>
            <p:nvSpPr>
              <p:cNvPr id="269" name="Rectangle 36"/>
              <p:cNvSpPr>
                <a:spLocks noChangeArrowheads="1"/>
              </p:cNvSpPr>
              <p:nvPr/>
            </p:nvSpPr>
            <p:spPr bwMode="auto">
              <a:xfrm>
                <a:off x="2347" y="3255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70" name="Rectangle 59"/>
              <p:cNvSpPr>
                <a:spLocks noChangeArrowheads="1"/>
              </p:cNvSpPr>
              <p:nvPr/>
            </p:nvSpPr>
            <p:spPr bwMode="auto">
              <a:xfrm>
                <a:off x="954" y="3548"/>
                <a:ext cx="927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>
                    <a:solidFill>
                      <a:srgbClr val="993300"/>
                    </a:solidFill>
                  </a:rPr>
                  <a:t>CARACTÉRISTIQUES</a:t>
                </a:r>
                <a:endParaRPr lang="it-IT" sz="2400" b="1" dirty="0">
                  <a:solidFill>
                    <a:srgbClr val="993300"/>
                  </a:solidFill>
                </a:endParaRPr>
              </a:p>
            </p:txBody>
          </p:sp>
          <p:sp>
            <p:nvSpPr>
              <p:cNvPr id="271" name="Rectangle 60"/>
              <p:cNvSpPr>
                <a:spLocks noChangeArrowheads="1"/>
              </p:cNvSpPr>
              <p:nvPr/>
            </p:nvSpPr>
            <p:spPr bwMode="auto">
              <a:xfrm>
                <a:off x="1815" y="35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>
                    <a:solidFill>
                      <a:srgbClr val="0000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72" name="Rectangle 61"/>
              <p:cNvSpPr>
                <a:spLocks noChangeArrowheads="1"/>
              </p:cNvSpPr>
              <p:nvPr/>
            </p:nvSpPr>
            <p:spPr bwMode="auto">
              <a:xfrm>
                <a:off x="954" y="36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273" name="Rectangle 62"/>
              <p:cNvSpPr>
                <a:spLocks noChangeArrowheads="1"/>
              </p:cNvSpPr>
              <p:nvPr/>
            </p:nvSpPr>
            <p:spPr bwMode="auto">
              <a:xfrm>
                <a:off x="985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66FF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74" name="Rectangle 63"/>
              <p:cNvSpPr>
                <a:spLocks noChangeArrowheads="1"/>
              </p:cNvSpPr>
              <p:nvPr/>
            </p:nvSpPr>
            <p:spPr bwMode="auto">
              <a:xfrm>
                <a:off x="1008" y="3648"/>
                <a:ext cx="148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b="1" dirty="0" smtClean="0"/>
                  <a:t>OSMOSE POUR L’EAU DE RESEAU</a:t>
                </a:r>
                <a:endParaRPr lang="it-IT" sz="2400" b="1" dirty="0"/>
              </a:p>
            </p:txBody>
          </p:sp>
          <p:sp>
            <p:nvSpPr>
              <p:cNvPr id="275" name="Rectangle 64"/>
              <p:cNvSpPr>
                <a:spLocks noChangeArrowheads="1"/>
              </p:cNvSpPr>
              <p:nvPr/>
            </p:nvSpPr>
            <p:spPr bwMode="auto">
              <a:xfrm>
                <a:off x="2564" y="36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76" name="Rectangle 65"/>
              <p:cNvSpPr>
                <a:spLocks noChangeArrowheads="1"/>
              </p:cNvSpPr>
              <p:nvPr/>
            </p:nvSpPr>
            <p:spPr bwMode="auto">
              <a:xfrm>
                <a:off x="954" y="37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277" name="Rectangle 66"/>
              <p:cNvSpPr>
                <a:spLocks noChangeArrowheads="1"/>
              </p:cNvSpPr>
              <p:nvPr/>
            </p:nvSpPr>
            <p:spPr bwMode="auto">
              <a:xfrm>
                <a:off x="985" y="3748"/>
                <a:ext cx="1328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it-IT" sz="1100" b="1" dirty="0" smtClean="0"/>
                  <a:t>OPERATION - AUTOMATIQUE</a:t>
                </a:r>
                <a:endParaRPr lang="it-IT" sz="1100" b="1" dirty="0"/>
              </a:p>
            </p:txBody>
          </p:sp>
          <p:sp>
            <p:nvSpPr>
              <p:cNvPr id="278" name="Rectangle 67"/>
              <p:cNvSpPr>
                <a:spLocks noChangeArrowheads="1"/>
              </p:cNvSpPr>
              <p:nvPr/>
            </p:nvSpPr>
            <p:spPr bwMode="auto">
              <a:xfrm>
                <a:off x="2383" y="37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79" name="Rectangle 68"/>
              <p:cNvSpPr>
                <a:spLocks noChangeArrowheads="1"/>
              </p:cNvSpPr>
              <p:nvPr/>
            </p:nvSpPr>
            <p:spPr bwMode="auto">
              <a:xfrm>
                <a:off x="954" y="3848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  <p:sp>
            <p:nvSpPr>
              <p:cNvPr id="280" name="Rectangle 69"/>
              <p:cNvSpPr>
                <a:spLocks noChangeArrowheads="1"/>
              </p:cNvSpPr>
              <p:nvPr/>
            </p:nvSpPr>
            <p:spPr bwMode="auto">
              <a:xfrm>
                <a:off x="985" y="3848"/>
                <a:ext cx="212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 dirty="0">
                    <a:solidFill>
                      <a:srgbClr val="008700"/>
                    </a:solidFill>
                  </a:rPr>
                  <a:t> </a:t>
                </a:r>
                <a:r>
                  <a:rPr lang="fr-FR" sz="1100" b="1" dirty="0" smtClean="0"/>
                  <a:t>PRÉTRAITEMENT DE LAVAGE DU MEMBRANES</a:t>
                </a:r>
                <a:endParaRPr lang="it-IT" sz="1100" b="1" dirty="0"/>
              </a:p>
            </p:txBody>
          </p:sp>
          <p:sp>
            <p:nvSpPr>
              <p:cNvPr id="281" name="Rectangle 70"/>
              <p:cNvSpPr>
                <a:spLocks noChangeArrowheads="1"/>
              </p:cNvSpPr>
              <p:nvPr/>
            </p:nvSpPr>
            <p:spPr bwMode="auto">
              <a:xfrm>
                <a:off x="231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82" name="Rectangle 72"/>
              <p:cNvSpPr>
                <a:spLocks noChangeArrowheads="1"/>
              </p:cNvSpPr>
              <p:nvPr/>
            </p:nvSpPr>
            <p:spPr bwMode="auto">
              <a:xfrm>
                <a:off x="2844" y="3848"/>
                <a:ext cx="2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 </a:t>
                </a:r>
                <a:endParaRPr lang="it-IT" sz="2400"/>
              </a:p>
            </p:txBody>
          </p:sp>
          <p:sp>
            <p:nvSpPr>
              <p:cNvPr id="283" name="Rectangle 204"/>
              <p:cNvSpPr>
                <a:spLocks noChangeArrowheads="1"/>
              </p:cNvSpPr>
              <p:nvPr/>
            </p:nvSpPr>
            <p:spPr bwMode="auto">
              <a:xfrm>
                <a:off x="1056" y="3360"/>
                <a:ext cx="86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fr-FR" sz="1100" b="1" dirty="0" smtClean="0"/>
                  <a:t>ELECTROPHORESE</a:t>
                </a:r>
                <a:endParaRPr lang="it-IT" sz="2400" b="1" dirty="0"/>
              </a:p>
            </p:txBody>
          </p:sp>
          <p:sp>
            <p:nvSpPr>
              <p:cNvPr id="284" name="Rectangle 205"/>
              <p:cNvSpPr>
                <a:spLocks noChangeArrowheads="1"/>
              </p:cNvSpPr>
              <p:nvPr/>
            </p:nvSpPr>
            <p:spPr bwMode="auto">
              <a:xfrm>
                <a:off x="960" y="3360"/>
                <a:ext cx="2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it-IT" sz="1100">
                    <a:solidFill>
                      <a:srgbClr val="008700"/>
                    </a:solidFill>
                  </a:rPr>
                  <a:t>-</a:t>
                </a:r>
                <a:endParaRPr lang="it-IT" sz="2400"/>
              </a:p>
            </p:txBody>
          </p:sp>
        </p:grpSp>
      </p:grp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781800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179512" y="5229200"/>
            <a:ext cx="2408560" cy="1146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62" name="Rectangle 78"/>
          <p:cNvSpPr>
            <a:spLocks noChangeArrowheads="1"/>
          </p:cNvSpPr>
          <p:nvPr/>
        </p:nvSpPr>
        <p:spPr bwMode="auto">
          <a:xfrm>
            <a:off x="1676400" y="0"/>
            <a:ext cx="5949950" cy="12620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63" name="Rectangle 79"/>
          <p:cNvSpPr>
            <a:spLocks noChangeArrowheads="1"/>
          </p:cNvSpPr>
          <p:nvPr/>
        </p:nvSpPr>
        <p:spPr bwMode="auto">
          <a:xfrm>
            <a:off x="1676400" y="0"/>
            <a:ext cx="5943600" cy="1255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64" name="Rectangle 80"/>
          <p:cNvSpPr>
            <a:spLocks noChangeArrowheads="1"/>
          </p:cNvSpPr>
          <p:nvPr/>
        </p:nvSpPr>
        <p:spPr bwMode="auto">
          <a:xfrm>
            <a:off x="1676400" y="0"/>
            <a:ext cx="5943600" cy="1255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65" name="Rectangle 81"/>
          <p:cNvSpPr>
            <a:spLocks noChangeArrowheads="1"/>
          </p:cNvSpPr>
          <p:nvPr/>
        </p:nvSpPr>
        <p:spPr bwMode="auto">
          <a:xfrm>
            <a:off x="2908300" y="47625"/>
            <a:ext cx="3264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DÉMINÉRALISATEUR</a:t>
            </a:r>
            <a:endParaRPr 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466" name="Rectangle 82"/>
          <p:cNvSpPr>
            <a:spLocks noChangeArrowheads="1"/>
          </p:cNvSpPr>
          <p:nvPr/>
        </p:nvSpPr>
        <p:spPr bwMode="auto">
          <a:xfrm>
            <a:off x="6389688" y="47625"/>
            <a:ext cx="207962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2400" b="1">
                <a:solidFill>
                  <a:srgbClr val="009900"/>
                </a:solidFill>
              </a:rPr>
              <a:t> </a:t>
            </a:r>
            <a:endParaRPr lang="it-IT" sz="2400"/>
          </a:p>
        </p:txBody>
      </p:sp>
      <p:sp>
        <p:nvSpPr>
          <p:cNvPr id="16467" name="Rectangle 83"/>
          <p:cNvSpPr>
            <a:spLocks noChangeArrowheads="1"/>
          </p:cNvSpPr>
          <p:nvPr/>
        </p:nvSpPr>
        <p:spPr bwMode="auto">
          <a:xfrm>
            <a:off x="2517775" y="395288"/>
            <a:ext cx="4824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RECYCLAGE DE LAVAGE FINAL</a:t>
            </a:r>
            <a:endParaRPr lang="it-I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468" name="Rectangle 84"/>
          <p:cNvSpPr>
            <a:spLocks noChangeArrowheads="1"/>
          </p:cNvSpPr>
          <p:nvPr/>
        </p:nvSpPr>
        <p:spPr bwMode="auto">
          <a:xfrm>
            <a:off x="6778625" y="395288"/>
            <a:ext cx="20796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2400" b="1">
                <a:solidFill>
                  <a:srgbClr val="009900"/>
                </a:solidFill>
              </a:rPr>
              <a:t> </a:t>
            </a:r>
            <a:endParaRPr lang="it-IT" sz="2400"/>
          </a:p>
        </p:txBody>
      </p:sp>
      <p:sp>
        <p:nvSpPr>
          <p:cNvPr id="16469" name="Rectangle 85"/>
          <p:cNvSpPr>
            <a:spLocks noChangeArrowheads="1"/>
          </p:cNvSpPr>
          <p:nvPr/>
        </p:nvSpPr>
        <p:spPr bwMode="auto">
          <a:xfrm>
            <a:off x="4645025" y="738188"/>
            <a:ext cx="666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700" b="1">
                <a:solidFill>
                  <a:srgbClr val="009900"/>
                </a:solidFill>
              </a:rPr>
              <a:t> </a:t>
            </a:r>
            <a:endParaRPr lang="it-IT" sz="2400"/>
          </a:p>
        </p:txBody>
      </p:sp>
      <p:sp>
        <p:nvSpPr>
          <p:cNvPr id="16471" name="Rectangle 87"/>
          <p:cNvSpPr>
            <a:spLocks noChangeArrowheads="1"/>
          </p:cNvSpPr>
          <p:nvPr/>
        </p:nvSpPr>
        <p:spPr bwMode="auto">
          <a:xfrm>
            <a:off x="2267744" y="836712"/>
            <a:ext cx="46727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2400" b="1" dirty="0" smtClean="0">
                <a:solidFill>
                  <a:srgbClr val="3333CC"/>
                </a:solidFill>
              </a:rPr>
              <a:t>DEMINERALIZADOR - DUPLEX</a:t>
            </a:r>
            <a:endParaRPr lang="it-IT" sz="2400" dirty="0">
              <a:solidFill>
                <a:srgbClr val="3333CC"/>
              </a:solidFill>
            </a:endParaRPr>
          </a:p>
        </p:txBody>
      </p:sp>
      <p:grpSp>
        <p:nvGrpSpPr>
          <p:cNvPr id="16454" name="Group 70"/>
          <p:cNvGrpSpPr>
            <a:grpSpLocks/>
          </p:cNvGrpSpPr>
          <p:nvPr/>
        </p:nvGrpSpPr>
        <p:grpSpPr bwMode="auto">
          <a:xfrm>
            <a:off x="4932363" y="6400808"/>
            <a:ext cx="1638301" cy="369888"/>
            <a:chOff x="1150" y="3938"/>
            <a:chExt cx="1032" cy="233"/>
          </a:xfrm>
        </p:grpSpPr>
        <p:sp>
          <p:nvSpPr>
            <p:cNvPr id="16455" name="Rectangle 71"/>
            <p:cNvSpPr>
              <a:spLocks noChangeArrowheads="1"/>
            </p:cNvSpPr>
            <p:nvPr/>
          </p:nvSpPr>
          <p:spPr bwMode="auto">
            <a:xfrm>
              <a:off x="1150" y="4016"/>
              <a:ext cx="94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 dirty="0" smtClean="0">
                  <a:solidFill>
                    <a:schemeClr val="accent2"/>
                  </a:solidFill>
                </a:rPr>
                <a:t>VOLUMEN 3 – 10 </a:t>
              </a:r>
              <a:r>
                <a:rPr lang="it-IT" sz="1100" b="1" dirty="0" err="1" smtClean="0">
                  <a:solidFill>
                    <a:schemeClr val="accent2"/>
                  </a:solidFill>
                </a:rPr>
                <a:t>mc</a:t>
              </a:r>
              <a:r>
                <a:rPr lang="it-IT" sz="1100" b="1" dirty="0" smtClean="0">
                  <a:solidFill>
                    <a:schemeClr val="accent2"/>
                  </a:solidFill>
                </a:rPr>
                <a:t>/h </a:t>
              </a:r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6456" name="Rectangle 72"/>
            <p:cNvSpPr>
              <a:spLocks noChangeArrowheads="1"/>
            </p:cNvSpPr>
            <p:nvPr/>
          </p:nvSpPr>
          <p:spPr bwMode="auto">
            <a:xfrm>
              <a:off x="1826" y="3938"/>
              <a:ext cx="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lang="it-IT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6460" name="Rectangle 76"/>
            <p:cNvSpPr>
              <a:spLocks noChangeArrowheads="1"/>
            </p:cNvSpPr>
            <p:nvPr/>
          </p:nvSpPr>
          <p:spPr bwMode="auto">
            <a:xfrm>
              <a:off x="2160" y="3938"/>
              <a:ext cx="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9900"/>
                  </a:solidFill>
                </a:rPr>
                <a:t> </a:t>
              </a:r>
              <a:endParaRPr lang="it-IT" sz="2400"/>
            </a:p>
          </p:txBody>
        </p:sp>
        <p:sp>
          <p:nvSpPr>
            <p:cNvPr id="16461" name="Rectangle 77"/>
            <p:cNvSpPr>
              <a:spLocks noChangeArrowheads="1"/>
            </p:cNvSpPr>
            <p:nvPr/>
          </p:nvSpPr>
          <p:spPr bwMode="auto">
            <a:xfrm>
              <a:off x="1307" y="4038"/>
              <a:ext cx="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100" b="1">
                  <a:solidFill>
                    <a:srgbClr val="009900"/>
                  </a:solidFill>
                </a:rPr>
                <a:t> </a:t>
              </a:r>
              <a:endParaRPr lang="it-IT" sz="2400"/>
            </a:p>
          </p:txBody>
        </p:sp>
      </p:grpSp>
      <p:sp>
        <p:nvSpPr>
          <p:cNvPr id="64" name="CasellaDiTesto 63"/>
          <p:cNvSpPr txBox="1"/>
          <p:nvPr/>
        </p:nvSpPr>
        <p:spPr>
          <a:xfrm>
            <a:off x="6516216" y="5229200"/>
            <a:ext cx="2448272" cy="10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100" b="1" dirty="0" smtClean="0">
                <a:solidFill>
                  <a:srgbClr val="000000"/>
                </a:solidFill>
              </a:rPr>
              <a:t>  CARACTERISTIQUES:</a:t>
            </a:r>
          </a:p>
          <a:p>
            <a:pPr algn="l"/>
            <a:endParaRPr lang="it-IT" sz="500" b="1" dirty="0" smtClean="0">
              <a:solidFill>
                <a:srgbClr val="000000"/>
              </a:solidFill>
            </a:endParaRPr>
          </a:p>
          <a:p>
            <a:pPr algn="l"/>
            <a:r>
              <a:rPr lang="es-ES" sz="1100" dirty="0" smtClean="0">
                <a:solidFill>
                  <a:srgbClr val="3333CC"/>
                </a:solidFill>
              </a:rPr>
              <a:t> - COLUMNAS EN VTR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- FILTRO DE CARBONO ACTIVO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- REGENERACIÓN AUTOMÁTICA</a:t>
            </a:r>
            <a:br>
              <a:rPr lang="es-ES" sz="1100" dirty="0" smtClean="0">
                <a:solidFill>
                  <a:srgbClr val="3333CC"/>
                </a:solidFill>
              </a:rPr>
            </a:br>
            <a:r>
              <a:rPr lang="es-ES" sz="1100" dirty="0" smtClean="0">
                <a:solidFill>
                  <a:srgbClr val="3333CC"/>
                </a:solidFill>
              </a:rPr>
              <a:t>    CON MICROPROCESADOR</a:t>
            </a:r>
            <a:endParaRPr lang="it-IT" sz="1100" dirty="0">
              <a:solidFill>
                <a:srgbClr val="3333CC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2195736" y="5301208"/>
            <a:ext cx="2232248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CARACTÉRISTIQUES</a:t>
            </a:r>
            <a:endParaRPr lang="it-IT" sz="2400" b="1" dirty="0" smtClean="0">
              <a:solidFill>
                <a:srgbClr val="009900"/>
              </a:solidFill>
            </a:endParaRP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LES COLONNES EN VTR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- FILTRE ACTIF AU CARBONE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- REGENERATION AUTOMATIQUE</a:t>
            </a:r>
            <a:br>
              <a:rPr lang="fr-FR" sz="1100" dirty="0" smtClean="0">
                <a:solidFill>
                  <a:srgbClr val="009900"/>
                </a:solidFill>
              </a:rPr>
            </a:br>
            <a:r>
              <a:rPr lang="fr-FR" sz="1100" dirty="0" smtClean="0">
                <a:solidFill>
                  <a:srgbClr val="009900"/>
                </a:solidFill>
              </a:rPr>
              <a:t>AVEC MICROPROCESSEUR</a:t>
            </a:r>
            <a:endParaRPr lang="it-IT" sz="1100" dirty="0">
              <a:solidFill>
                <a:srgbClr val="009900"/>
              </a:solidFill>
            </a:endParaRPr>
          </a:p>
        </p:txBody>
      </p:sp>
      <p:sp>
        <p:nvSpPr>
          <p:cNvPr id="66" name="Rectangle 39"/>
          <p:cNvSpPr>
            <a:spLocks noChangeArrowheads="1"/>
          </p:cNvSpPr>
          <p:nvPr/>
        </p:nvSpPr>
        <p:spPr bwMode="auto">
          <a:xfrm>
            <a:off x="4283968" y="5301208"/>
            <a:ext cx="2304255" cy="1014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s-ES" sz="1100" b="1" dirty="0" smtClean="0">
                <a:solidFill>
                  <a:srgbClr val="3333CC"/>
                </a:solidFill>
              </a:rPr>
              <a:t>APLICACION</a:t>
            </a:r>
          </a:p>
          <a:p>
            <a:pPr algn="l"/>
            <a:endParaRPr lang="es-ES" sz="800" b="1" dirty="0" smtClean="0">
              <a:solidFill>
                <a:srgbClr val="3333CC"/>
              </a:solidFill>
            </a:endParaRP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LÍNEAS GALVÁNICAS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PINTAR PLANTAS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TUNEL DE PRETRATAMIENTO</a:t>
            </a:r>
          </a:p>
          <a:p>
            <a:pPr algn="l">
              <a:spcBef>
                <a:spcPts val="0"/>
              </a:spcBef>
            </a:pPr>
            <a:r>
              <a:rPr lang="es-ES" sz="1100" dirty="0" smtClean="0">
                <a:solidFill>
                  <a:srgbClr val="3333CC"/>
                </a:solidFill>
              </a:rPr>
              <a:t>- ELECTROFORESIS</a:t>
            </a:r>
            <a:endParaRPr lang="it-IT" sz="1100" dirty="0">
              <a:solidFill>
                <a:srgbClr val="3333CC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179512" y="5301208"/>
            <a:ext cx="1872208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b="1" dirty="0" smtClean="0">
                <a:solidFill>
                  <a:srgbClr val="009900"/>
                </a:solidFill>
              </a:rPr>
              <a:t>APLICATIONES: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LIGNES GALVANIQUES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PEINTURE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TUNEL DE     PRETRAITEMENT</a:t>
            </a:r>
          </a:p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- ELECTROPHORESE</a:t>
            </a:r>
            <a:endParaRPr lang="it-IT" sz="1100" dirty="0">
              <a:solidFill>
                <a:srgbClr val="009900"/>
              </a:solidFill>
            </a:endParaRPr>
          </a:p>
        </p:txBody>
      </p:sp>
      <p:sp>
        <p:nvSpPr>
          <p:cNvPr id="68" name="Rectangle 71"/>
          <p:cNvSpPr>
            <a:spLocks noChangeArrowheads="1"/>
          </p:cNvSpPr>
          <p:nvPr/>
        </p:nvSpPr>
        <p:spPr bwMode="auto">
          <a:xfrm>
            <a:off x="2123728" y="6525344"/>
            <a:ext cx="117179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fr-FR" sz="1100" dirty="0" smtClean="0">
                <a:solidFill>
                  <a:srgbClr val="009900"/>
                </a:solidFill>
              </a:rPr>
              <a:t>DÉBIT</a:t>
            </a:r>
            <a:r>
              <a:rPr lang="it-IT" sz="1100" b="1" dirty="0" smtClean="0">
                <a:solidFill>
                  <a:srgbClr val="009900"/>
                </a:solidFill>
              </a:rPr>
              <a:t> 3 – 10 </a:t>
            </a:r>
            <a:r>
              <a:rPr lang="it-IT" sz="1100" b="1" dirty="0" err="1" smtClean="0">
                <a:solidFill>
                  <a:srgbClr val="009900"/>
                </a:solidFill>
              </a:rPr>
              <a:t>mc</a:t>
            </a:r>
            <a:r>
              <a:rPr lang="it-IT" sz="1100" b="1" dirty="0" smtClean="0">
                <a:solidFill>
                  <a:srgbClr val="009900"/>
                </a:solidFill>
              </a:rPr>
              <a:t>/h </a:t>
            </a:r>
            <a:endParaRPr lang="it-IT" sz="24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4611</TotalTime>
  <Words>3619</Words>
  <Application>Microsoft Office PowerPoint</Application>
  <PresentationFormat>Presentazione su schermo (4:3)</PresentationFormat>
  <Paragraphs>1419</Paragraphs>
  <Slides>32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 DÉMINÉRALISATEUR – DUPLEX  DEMINERALIZADOR - DUPLEX  </vt:lpstr>
      <vt:lpstr>DÉMINÉRALISATEUR - SIMPLEX  DEMINERALIZADOR - SIMPLEX</vt:lpstr>
      <vt:lpstr>DÉMINÉRALISATEUR - SIMPLEX DEMINERALIZADOR - SIMPLEX</vt:lpstr>
      <vt:lpstr>FILTRE ROTATIF SOUS VIDE UNIDAD DE FILTRACION DE LODOS</vt:lpstr>
      <vt:lpstr> INSTALLATION DE TRAITEMENT DES EAUX  PLANTA DEPURADORA DE AGUAS  </vt:lpstr>
      <vt:lpstr>Diapositiva 15</vt:lpstr>
      <vt:lpstr>INSTALLATION DE TRAITEMENT DE L'EAU PRIMAIRE  PLANTA DEPURADORA DE AGUAS </vt:lpstr>
      <vt:lpstr>INSTALLATION DE TRAITEMENT DES EAUX   PLANTA DEPURADORA DE AGUAS </vt:lpstr>
      <vt:lpstr> 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Company>TECNODEPUR SRL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Tecnodepur</dc:creator>
  <cp:lastModifiedBy>Maria</cp:lastModifiedBy>
  <cp:revision>216</cp:revision>
  <dcterms:created xsi:type="dcterms:W3CDTF">2005-03-07T11:37:49Z</dcterms:created>
  <dcterms:modified xsi:type="dcterms:W3CDTF">2018-03-09T10:28:51Z</dcterms:modified>
</cp:coreProperties>
</file>