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4" r:id="rId10"/>
    <p:sldId id="311" r:id="rId11"/>
    <p:sldId id="275" r:id="rId12"/>
    <p:sldId id="276" r:id="rId13"/>
    <p:sldId id="277" r:id="rId14"/>
    <p:sldId id="278" r:id="rId15"/>
    <p:sldId id="279" r:id="rId16"/>
    <p:sldId id="283" r:id="rId17"/>
    <p:sldId id="280" r:id="rId18"/>
    <p:sldId id="312" r:id="rId19"/>
    <p:sldId id="305" r:id="rId20"/>
    <p:sldId id="310" r:id="rId21"/>
    <p:sldId id="306" r:id="rId22"/>
    <p:sldId id="307" r:id="rId23"/>
    <p:sldId id="308" r:id="rId24"/>
    <p:sldId id="309" r:id="rId25"/>
    <p:sldId id="303" r:id="rId26"/>
    <p:sldId id="304" r:id="rId27"/>
    <p:sldId id="302" r:id="rId28"/>
    <p:sldId id="301" r:id="rId29"/>
    <p:sldId id="300" r:id="rId30"/>
    <p:sldId id="299" r:id="rId31"/>
    <p:sldId id="298" r:id="rId32"/>
  </p:sldIdLst>
  <p:sldSz cx="9144000" cy="6858000" type="screen4x3"/>
  <p:notesSz cx="6858000" cy="9144000"/>
  <p:defaultTextStyle>
    <a:defPPr>
      <a:defRPr lang="it-IT"/>
    </a:defPPr>
    <a:lvl1pPr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ctr" rtl="0" fontAlgn="base">
      <a:spcBef>
        <a:spcPct val="2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33CC"/>
    <a:srgbClr val="000000"/>
    <a:srgbClr val="009900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93" autoAdjust="0"/>
  </p:normalViewPr>
  <p:slideViewPr>
    <p:cSldViewPr>
      <p:cViewPr>
        <p:scale>
          <a:sx n="83" d="100"/>
          <a:sy n="83" d="100"/>
        </p:scale>
        <p:origin x="-158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53AD3-B14D-4CB6-8722-E72811D3EE5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CF209-35E1-4243-A1FC-FCB8892A3EC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C7389-5D4B-4254-B0F8-D01CDE82134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E090A-15C7-4B6A-A352-343FABC4E1B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7E9D8-046F-4974-B48A-1945781CF14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A2144-4DD6-4BC7-8B0C-D67C0AEB9DD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73A2A-5A86-4D47-AC13-2051497B26C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CC73F-4E12-47B1-9753-2086AEA58B9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F8101-BDB8-4BDD-A00A-3599645C6DA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7C2C3-177C-48EF-8E03-73056D07D8F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2622B-1F39-45A2-84FF-1767CC09756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0683B17D-7491-469E-9484-93CA89625A6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Programmi\Microsoft%20Office\Clipart\Pub60Cor\GRDEN_01.mid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977698"/>
            <a:ext cx="5415422" cy="518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GRDEN_01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248400"/>
            <a:ext cx="304800" cy="304800"/>
          </a:xfrm>
          <a:prstGeom prst="rect">
            <a:avLst/>
          </a:prstGeom>
          <a:noFill/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683568" y="188640"/>
            <a:ext cx="7785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400" b="1" dirty="0" smtClean="0">
                <a:solidFill>
                  <a:srgbClr val="0000FF"/>
                </a:solidFill>
                <a:latin typeface="Comic Sans MS" pitchFamily="66" charset="0"/>
              </a:rPr>
              <a:t>INSTALATII DE TRATARE A APELOR REZIDUALE</a:t>
            </a:r>
            <a:endParaRPr lang="it-IT" sz="2400" dirty="0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5283200" y="47625"/>
            <a:ext cx="14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6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5788025" y="47625"/>
            <a:ext cx="3032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6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2411760" y="620688"/>
            <a:ext cx="4411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400" b="1" dirty="0">
                <a:latin typeface="Comic Sans MS" pitchFamily="66" charset="0"/>
              </a:rPr>
              <a:t>WATER TREATMENT PLANT</a:t>
            </a: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4762500" y="504825"/>
            <a:ext cx="133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4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2276475" y="963613"/>
            <a:ext cx="14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it-IT" sz="26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endParaRPr lang="it-IT" sz="2400"/>
          </a:p>
        </p:txBody>
      </p:sp>
      <p:sp>
        <p:nvSpPr>
          <p:cNvPr id="14" name="Rettangolo 13"/>
          <p:cNvSpPr/>
          <p:nvPr/>
        </p:nvSpPr>
        <p:spPr bwMode="auto">
          <a:xfrm>
            <a:off x="899592" y="5301208"/>
            <a:ext cx="7812360" cy="10801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Elaborazione 14"/>
          <p:cNvSpPr/>
          <p:nvPr/>
        </p:nvSpPr>
        <p:spPr bwMode="auto">
          <a:xfrm>
            <a:off x="971600" y="5013176"/>
            <a:ext cx="7632848" cy="144016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691680" y="6165304"/>
            <a:ext cx="61206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b="1" i="1" dirty="0" err="1" smtClean="0">
                <a:solidFill>
                  <a:srgbClr val="0000FF"/>
                </a:solidFill>
                <a:latin typeface="Comic Sans MS" pitchFamily="66" charset="0"/>
              </a:rPr>
              <a:t>TECNOconsulting</a:t>
            </a:r>
            <a:r>
              <a:rPr lang="en-US" sz="3200" b="1" i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Comic Sans MS" pitchFamily="66" charset="0"/>
              </a:rPr>
              <a:t>s.n.c</a:t>
            </a:r>
            <a:r>
              <a:rPr lang="en-US" sz="3200" b="1" i="1" dirty="0" smtClean="0">
                <a:solidFill>
                  <a:srgbClr val="0000FF"/>
                </a:solidFill>
                <a:latin typeface="Comic Sans MS" pitchFamily="66" charset="0"/>
              </a:rPr>
              <a:t>. &amp; C.</a:t>
            </a:r>
            <a:endParaRPr lang="it-IT" sz="3200" b="1" i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933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  <p:bldLst>
      <p:bldP spid="2062" grpId="0" autoUpdateAnimBg="0"/>
      <p:bldP spid="2066" grpId="0" autoUpdateAnimBg="0"/>
      <p:bldP spid="1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DEMINERALIZATORE </a:t>
            </a:r>
            <a:r>
              <a:rPr lang="it-IT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DUPLEX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dirty="0" smtClean="0"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D.I. UNITS - DUPLEX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egnaposto contenuto 3" descr="IMG_34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7992888" cy="4683224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9144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0000"/>
                </a:solidFill>
                <a:latin typeface="Arial" charset="0"/>
              </a:rPr>
              <a:t>DEMINERALIZATORE</a:t>
            </a:r>
            <a:r>
              <a:rPr lang="it-IT" sz="2400" dirty="0" smtClean="0">
                <a:solidFill>
                  <a:srgbClr val="009900"/>
                </a:solidFill>
              </a:rPr>
              <a:t> </a:t>
            </a:r>
            <a:r>
              <a:rPr lang="it-IT" sz="2400" dirty="0">
                <a:solidFill>
                  <a:srgbClr val="009900"/>
                </a:solidFill>
              </a:rPr>
              <a:t>– </a:t>
            </a:r>
            <a:r>
              <a:rPr lang="it-IT" sz="2400" b="1" dirty="0">
                <a:solidFill>
                  <a:schemeClr val="accent2"/>
                </a:solidFill>
              </a:rPr>
              <a:t>D.I. UNIT </a:t>
            </a:r>
            <a:r>
              <a:rPr lang="it-IT" sz="2400" b="1" dirty="0" smtClean="0">
                <a:solidFill>
                  <a:schemeClr val="accent2"/>
                </a:solidFill>
              </a:rPr>
              <a:t>SIMPLEX</a:t>
            </a:r>
            <a:r>
              <a:rPr lang="it-IT" sz="2400" b="1" dirty="0">
                <a:solidFill>
                  <a:schemeClr val="accent2"/>
                </a:solidFill>
              </a:rPr>
              <a:t/>
            </a:r>
            <a:br>
              <a:rPr lang="it-IT" sz="2400" b="1" dirty="0">
                <a:solidFill>
                  <a:schemeClr val="accent2"/>
                </a:solidFill>
              </a:rPr>
            </a:br>
            <a:endParaRPr lang="it-IT" sz="2400" dirty="0">
              <a:solidFill>
                <a:srgbClr val="009900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5953125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CasellaDiTesto 57"/>
          <p:cNvSpPr txBox="1"/>
          <p:nvPr/>
        </p:nvSpPr>
        <p:spPr>
          <a:xfrm>
            <a:off x="467544" y="4797152"/>
            <a:ext cx="842493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u="sng" dirty="0" smtClean="0"/>
              <a:t>APLICATIE:</a:t>
            </a:r>
            <a:r>
              <a:rPr lang="en-US" sz="1100" b="1" dirty="0" smtClean="0"/>
              <a:t>					</a:t>
            </a:r>
            <a:r>
              <a:rPr lang="en-US" sz="1100" b="1" u="sng" dirty="0" smtClean="0"/>
              <a:t>FIELD OF USE</a:t>
            </a:r>
          </a:p>
          <a:p>
            <a:pPr algn="l"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LINII GALVANICE				</a:t>
            </a:r>
            <a:r>
              <a:rPr lang="en-US" b="1" dirty="0" smtClean="0">
                <a:solidFill>
                  <a:srgbClr val="002060"/>
                </a:solidFill>
              </a:rPr>
              <a:t>- GALVANIZING LINE</a:t>
            </a:r>
          </a:p>
          <a:p>
            <a:pPr algn="l">
              <a:buFontTx/>
              <a:buChar char="-"/>
            </a:pPr>
            <a:r>
              <a:rPr lang="en-US" b="1" dirty="0" smtClean="0"/>
              <a:t> VOPSIRI					</a:t>
            </a:r>
            <a:r>
              <a:rPr lang="en-US" b="1" dirty="0" smtClean="0">
                <a:solidFill>
                  <a:srgbClr val="002060"/>
                </a:solidFill>
              </a:rPr>
              <a:t>- PAINT PLANT</a:t>
            </a:r>
          </a:p>
          <a:p>
            <a:pPr algn="l">
              <a:buFontTx/>
              <a:buChar char="-"/>
            </a:pPr>
            <a:r>
              <a:rPr lang="en-US" b="1" dirty="0" smtClean="0"/>
              <a:t> PRETRATAMENTI				- </a:t>
            </a:r>
            <a:r>
              <a:rPr lang="en-US" b="1" dirty="0" smtClean="0">
                <a:solidFill>
                  <a:srgbClr val="002060"/>
                </a:solidFill>
              </a:rPr>
              <a:t>PRETREATMENT TUNNEL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ELECTROFOREZA				- </a:t>
            </a:r>
            <a:r>
              <a:rPr lang="en-US" b="1" dirty="0" smtClean="0">
                <a:solidFill>
                  <a:srgbClr val="002060"/>
                </a:solidFill>
              </a:rPr>
              <a:t>ELECTROPHORESES PROCESS</a:t>
            </a:r>
          </a:p>
          <a:p>
            <a:pPr algn="l"/>
            <a:r>
              <a:rPr lang="en-US" b="1" u="sng" dirty="0" smtClean="0"/>
              <a:t>CARACTERISTICI:</a:t>
            </a:r>
            <a:r>
              <a:rPr lang="en-US" b="1" dirty="0" smtClean="0"/>
              <a:t>			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COLOANE IN VTR				-</a:t>
            </a:r>
            <a:r>
              <a:rPr lang="en-US" b="1" dirty="0" smtClean="0">
                <a:solidFill>
                  <a:srgbClr val="002060"/>
                </a:solidFill>
              </a:rPr>
              <a:t> FIBER GLAFF TANKS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FILTRU CU CARBUNE				</a:t>
            </a:r>
            <a:r>
              <a:rPr lang="en-US" b="1" dirty="0" smtClean="0">
                <a:solidFill>
                  <a:srgbClr val="002060"/>
                </a:solidFill>
              </a:rPr>
              <a:t>- ACTIVATED CARBON FILTER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REGENERARE AUTOMATICA, PLC, TOUCH SCREEN	                            </a:t>
            </a:r>
            <a:r>
              <a:rPr lang="en-US" b="1" dirty="0" smtClean="0">
                <a:solidFill>
                  <a:srgbClr val="002060"/>
                </a:solidFill>
              </a:rPr>
              <a:t>- AUTOMATIC REGENERATION, PLC TOUCH SCREEN</a:t>
            </a: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3 – 10mc/h</a:t>
            </a:r>
            <a:r>
              <a:rPr lang="en-US" b="1" dirty="0" smtClean="0">
                <a:solidFill>
                  <a:srgbClr val="002060"/>
                </a:solidFill>
              </a:rPr>
              <a:t>				CAPACITY:  3 – 10 mc/h</a:t>
            </a:r>
            <a:endParaRPr lang="it-IT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DEMINERALIZATORE</a:t>
            </a:r>
            <a:r>
              <a:rPr lang="it-IT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D.I</a:t>
            </a:r>
            <a:r>
              <a:rPr lang="it-IT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 UNIT </a:t>
            </a:r>
            <a:r>
              <a:rPr lang="it-IT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SIMPLEX</a:t>
            </a:r>
            <a:endParaRPr lang="it-IT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2944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CasellaDiTesto 59"/>
          <p:cNvSpPr txBox="1"/>
          <p:nvPr/>
        </p:nvSpPr>
        <p:spPr>
          <a:xfrm>
            <a:off x="467544" y="4797152"/>
            <a:ext cx="842493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u="sng" dirty="0" smtClean="0"/>
              <a:t>APLICATIE:</a:t>
            </a:r>
            <a:r>
              <a:rPr lang="en-US" sz="1100" b="1" dirty="0" smtClean="0"/>
              <a:t>					</a:t>
            </a:r>
            <a:r>
              <a:rPr lang="en-US" sz="1100" b="1" u="sng" dirty="0" smtClean="0"/>
              <a:t>FIELD OF USE</a:t>
            </a:r>
          </a:p>
          <a:p>
            <a:pPr algn="l"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LINII GALVANICE				</a:t>
            </a:r>
            <a:r>
              <a:rPr lang="en-US" b="1" dirty="0" smtClean="0">
                <a:solidFill>
                  <a:srgbClr val="002060"/>
                </a:solidFill>
              </a:rPr>
              <a:t>- GALVANIZING LINE</a:t>
            </a:r>
          </a:p>
          <a:p>
            <a:pPr algn="l">
              <a:buFontTx/>
              <a:buChar char="-"/>
            </a:pPr>
            <a:r>
              <a:rPr lang="en-US" b="1" dirty="0" smtClean="0"/>
              <a:t> VOPSIRI					</a:t>
            </a:r>
            <a:r>
              <a:rPr lang="en-US" b="1" dirty="0" smtClean="0">
                <a:solidFill>
                  <a:srgbClr val="002060"/>
                </a:solidFill>
              </a:rPr>
              <a:t>- PAINT PLANT</a:t>
            </a:r>
          </a:p>
          <a:p>
            <a:pPr algn="l">
              <a:buFontTx/>
              <a:buChar char="-"/>
            </a:pPr>
            <a:r>
              <a:rPr lang="en-US" b="1" dirty="0" smtClean="0"/>
              <a:t> PRETRATAMENTI				- </a:t>
            </a:r>
            <a:r>
              <a:rPr lang="en-US" b="1" dirty="0" smtClean="0">
                <a:solidFill>
                  <a:srgbClr val="002060"/>
                </a:solidFill>
              </a:rPr>
              <a:t>PRETREATMENT TUNNEL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ELECTROFOREZA				- </a:t>
            </a:r>
            <a:r>
              <a:rPr lang="en-US" b="1" dirty="0" smtClean="0">
                <a:solidFill>
                  <a:srgbClr val="002060"/>
                </a:solidFill>
              </a:rPr>
              <a:t>ELECTROPHORESES PROCESS</a:t>
            </a:r>
          </a:p>
          <a:p>
            <a:pPr algn="l"/>
            <a:r>
              <a:rPr lang="en-US" b="1" u="sng" dirty="0" smtClean="0"/>
              <a:t>CARACTERISTICI:</a:t>
            </a:r>
            <a:r>
              <a:rPr lang="en-US" b="1" dirty="0" smtClean="0"/>
              <a:t>			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COLOANE IN VTR				-</a:t>
            </a:r>
            <a:r>
              <a:rPr lang="en-US" b="1" dirty="0" smtClean="0">
                <a:solidFill>
                  <a:srgbClr val="002060"/>
                </a:solidFill>
              </a:rPr>
              <a:t> FIBER GLAFF TANKS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FILTRU CU CARBUNE				</a:t>
            </a:r>
            <a:r>
              <a:rPr lang="en-US" b="1" dirty="0" smtClean="0">
                <a:solidFill>
                  <a:srgbClr val="002060"/>
                </a:solidFill>
              </a:rPr>
              <a:t>- ACTIVATED CARBON FILTER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MICROPROCESOR PENTRU REGENERARE AUTOMATICA		</a:t>
            </a:r>
            <a:r>
              <a:rPr lang="en-US" b="1" dirty="0" smtClean="0">
                <a:solidFill>
                  <a:srgbClr val="002060"/>
                </a:solidFill>
              </a:rPr>
              <a:t>- MICROPROCESSOR FOR AUTOMATIC REGENERATION</a:t>
            </a: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32– 3,5mc/h</a:t>
            </a:r>
            <a:r>
              <a:rPr lang="en-US" b="1" dirty="0" smtClean="0">
                <a:solidFill>
                  <a:srgbClr val="002060"/>
                </a:solidFill>
              </a:rPr>
              <a:t>				CAPACITY:  2 – 3,5 mc/h</a:t>
            </a:r>
            <a:endParaRPr lang="it-IT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it-IT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FILTRU ROTATIV </a:t>
            </a:r>
            <a:r>
              <a:rPr lang="it-IT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ROTARY VACUUM FILTER</a:t>
            </a:r>
            <a:endParaRPr lang="it-IT" sz="24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16585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CasellaDiTesto 85"/>
          <p:cNvSpPr txBox="1"/>
          <p:nvPr/>
        </p:nvSpPr>
        <p:spPr>
          <a:xfrm>
            <a:off x="899592" y="4797152"/>
            <a:ext cx="799288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u="sng" dirty="0" smtClean="0"/>
              <a:t>APLICATIE:</a:t>
            </a:r>
            <a:r>
              <a:rPr lang="en-US" sz="1100" b="1" dirty="0" smtClean="0"/>
              <a:t>					</a:t>
            </a:r>
            <a:r>
              <a:rPr lang="en-US" sz="1100" b="1" u="sng" dirty="0" smtClean="0"/>
              <a:t>FIELD OF USE</a:t>
            </a:r>
          </a:p>
          <a:p>
            <a:pPr algn="l"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LINII GALVANICE				</a:t>
            </a:r>
            <a:r>
              <a:rPr lang="en-US" b="1" dirty="0" smtClean="0">
                <a:solidFill>
                  <a:srgbClr val="002060"/>
                </a:solidFill>
              </a:rPr>
              <a:t>- GALVANIZING LINE</a:t>
            </a:r>
          </a:p>
          <a:p>
            <a:pPr algn="l">
              <a:buFontTx/>
              <a:buChar char="-"/>
            </a:pPr>
            <a:r>
              <a:rPr lang="en-US" b="1" dirty="0" smtClean="0"/>
              <a:t> VOPSIRI					</a:t>
            </a:r>
            <a:r>
              <a:rPr lang="en-US" b="1" dirty="0" smtClean="0">
                <a:solidFill>
                  <a:srgbClr val="002060"/>
                </a:solidFill>
              </a:rPr>
              <a:t>- PAINT PLANT</a:t>
            </a:r>
          </a:p>
          <a:p>
            <a:pPr algn="l">
              <a:buFontTx/>
              <a:buChar char="-"/>
            </a:pPr>
            <a:r>
              <a:rPr lang="en-US" b="1" dirty="0" smtClean="0"/>
              <a:t> PRETRATAMENTI				- </a:t>
            </a:r>
            <a:r>
              <a:rPr lang="en-US" b="1" dirty="0" smtClean="0">
                <a:solidFill>
                  <a:srgbClr val="002060"/>
                </a:solidFill>
              </a:rPr>
              <a:t>PRETREATMENT TUNNEL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ELECTROFOREZA				- </a:t>
            </a:r>
            <a:r>
              <a:rPr lang="en-US" b="1" dirty="0" smtClean="0">
                <a:solidFill>
                  <a:srgbClr val="002060"/>
                </a:solidFill>
              </a:rPr>
              <a:t>ELECTROPHORESES PROCESS</a:t>
            </a:r>
          </a:p>
          <a:p>
            <a:pPr algn="l"/>
            <a:r>
              <a:rPr lang="en-US" b="1" u="sng" dirty="0" smtClean="0"/>
              <a:t>CARACTERISTICI:</a:t>
            </a:r>
            <a:r>
              <a:rPr lang="en-US" b="1" dirty="0" smtClean="0"/>
              <a:t>			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MATERIAL OTEL INOXIDABIL			-</a:t>
            </a:r>
            <a:r>
              <a:rPr lang="en-US" b="1" dirty="0" smtClean="0">
                <a:solidFill>
                  <a:srgbClr val="002060"/>
                </a:solidFill>
              </a:rPr>
              <a:t> STAINLEES STEEL CONSTRUCTION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FILTRARE NAMOL				</a:t>
            </a:r>
            <a:r>
              <a:rPr lang="en-US" b="1" dirty="0" smtClean="0">
                <a:solidFill>
                  <a:srgbClr val="002060"/>
                </a:solidFill>
              </a:rPr>
              <a:t>- SLUDGE FILTERING with PRECOAT SYSTEM</a:t>
            </a:r>
          </a:p>
          <a:p>
            <a:pPr algn="l"/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		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1 – 3mq</a:t>
            </a:r>
            <a:r>
              <a:rPr lang="en-US" b="1" dirty="0" smtClean="0">
                <a:solidFill>
                  <a:srgbClr val="002060"/>
                </a:solidFill>
              </a:rPr>
              <a:t>				CAPACITY:  1 – 3 </a:t>
            </a:r>
            <a:r>
              <a:rPr lang="en-US" b="1" dirty="0" err="1" smtClean="0">
                <a:solidFill>
                  <a:srgbClr val="002060"/>
                </a:solidFill>
              </a:rPr>
              <a:t>mQ</a:t>
            </a:r>
            <a:endParaRPr lang="it-IT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0000"/>
                </a:solidFill>
                <a:latin typeface="Arial" charset="0"/>
              </a:rPr>
              <a:t>INSTALATIE DE TRATARE </a:t>
            </a:r>
            <a:r>
              <a:rPr lang="it-IT" sz="2400" b="1" dirty="0">
                <a:solidFill>
                  <a:srgbClr val="000000"/>
                </a:solidFill>
                <a:latin typeface="Arial" charset="0"/>
              </a:rPr>
              <a:t>FISICO – CHIMICO</a:t>
            </a:r>
            <a:r>
              <a:rPr lang="it-IT" sz="2400" b="1" dirty="0">
                <a:solidFill>
                  <a:srgbClr val="009900"/>
                </a:solidFill>
                <a:latin typeface="Arial" charset="0"/>
              </a:rPr>
              <a:t/>
            </a:r>
            <a:br>
              <a:rPr lang="it-IT" sz="2400" b="1" dirty="0">
                <a:solidFill>
                  <a:srgbClr val="009900"/>
                </a:solidFill>
                <a:latin typeface="Arial" charset="0"/>
              </a:rPr>
            </a:br>
            <a:r>
              <a:rPr lang="it-IT" sz="2400" b="1" dirty="0">
                <a:solidFill>
                  <a:schemeClr val="accent2"/>
                </a:solidFill>
                <a:latin typeface="Arial" charset="0"/>
              </a:rPr>
              <a:t>EFFLUENT TREATMENT PLANT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880745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 bwMode="auto">
          <a:xfrm>
            <a:off x="3347864" y="3861048"/>
            <a:ext cx="3096344" cy="28083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3275856" y="3789040"/>
            <a:ext cx="2952328" cy="30689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19872" y="3933056"/>
            <a:ext cx="2808312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DEMI DUPLEX,  FILTRU ROTATIV</a:t>
            </a:r>
          </a:p>
          <a:p>
            <a:pPr marL="228600" indent="-228600" algn="l"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D.I.UNIT DUPLEX, ROTARY VACUUM FILTER for sludge filtering</a:t>
            </a:r>
          </a:p>
          <a:p>
            <a:pPr marL="228600" indent="-228600" algn="l"/>
            <a:endParaRPr lang="en-US" sz="400" dirty="0" smtClean="0">
              <a:solidFill>
                <a:srgbClr val="002060"/>
              </a:solidFill>
            </a:endParaRPr>
          </a:p>
          <a:p>
            <a:pPr marL="228600" indent="-228600" algn="l"/>
            <a:r>
              <a:rPr lang="en-US" dirty="0" smtClean="0">
                <a:solidFill>
                  <a:srgbClr val="000000"/>
                </a:solidFill>
              </a:rPr>
              <a:t>2. INTALATIE DE TRATARE FISICO-CHIICO:</a:t>
            </a:r>
          </a:p>
          <a:p>
            <a:pPr marL="228600" indent="-228600" algn="l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PLC </a:t>
            </a:r>
            <a:r>
              <a:rPr lang="en-US" dirty="0" err="1" smtClean="0">
                <a:solidFill>
                  <a:srgbClr val="000000"/>
                </a:solidFill>
              </a:rPr>
              <a:t>pentru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automatizare</a:t>
            </a:r>
            <a:endParaRPr lang="en-US" dirty="0" smtClean="0">
              <a:solidFill>
                <a:srgbClr val="000000"/>
              </a:solidFill>
            </a:endParaRPr>
          </a:p>
          <a:p>
            <a:pPr marL="228600" indent="-228600" algn="l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PC </a:t>
            </a:r>
            <a:r>
              <a:rPr lang="en-US" dirty="0" err="1" smtClean="0">
                <a:solidFill>
                  <a:srgbClr val="000000"/>
                </a:solidFill>
              </a:rPr>
              <a:t>pentru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vizualizare</a:t>
            </a:r>
            <a:endParaRPr lang="en-US" dirty="0" smtClean="0">
              <a:solidFill>
                <a:srgbClr val="000000"/>
              </a:solidFill>
            </a:endParaRPr>
          </a:p>
          <a:p>
            <a:pPr marL="228600" indent="-228600" algn="l"/>
            <a:r>
              <a:rPr lang="en-US" dirty="0" smtClean="0">
                <a:solidFill>
                  <a:srgbClr val="002060"/>
                </a:solidFill>
              </a:rPr>
              <a:t>2. EFFLUENT TREATMENT PLANT:</a:t>
            </a:r>
          </a:p>
          <a:p>
            <a:pPr marL="228600" indent="-228600" algn="l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PLC for automation</a:t>
            </a:r>
          </a:p>
          <a:p>
            <a:pPr marL="228600" indent="-228600" algn="l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PC for visualization</a:t>
            </a:r>
          </a:p>
          <a:p>
            <a:pPr marL="228600" indent="-228600" algn="l"/>
            <a:endParaRPr lang="en-US" sz="400" dirty="0" smtClean="0">
              <a:solidFill>
                <a:srgbClr val="002060"/>
              </a:solidFill>
            </a:endParaRPr>
          </a:p>
          <a:p>
            <a:pPr marL="228600" indent="-228600" algn="l"/>
            <a:r>
              <a:rPr lang="en-US" dirty="0" smtClean="0">
                <a:solidFill>
                  <a:srgbClr val="000000"/>
                </a:solidFill>
              </a:rPr>
              <a:t>3. OSMOZA INVERSA</a:t>
            </a:r>
          </a:p>
          <a:p>
            <a:pPr marL="228600" indent="-228600" algn="l"/>
            <a:r>
              <a:rPr lang="en-US" dirty="0" smtClean="0">
                <a:solidFill>
                  <a:srgbClr val="002060"/>
                </a:solidFill>
              </a:rPr>
              <a:t>3. REVERSE OSMOSIS PLANT</a:t>
            </a:r>
          </a:p>
          <a:p>
            <a:pPr marL="228600" indent="-228600" algn="l"/>
            <a:endParaRPr lang="en-US" sz="400" dirty="0" smtClean="0">
              <a:solidFill>
                <a:srgbClr val="002060"/>
              </a:solidFill>
            </a:endParaRPr>
          </a:p>
          <a:p>
            <a:pPr marL="228600" indent="-228600" algn="l"/>
            <a:r>
              <a:rPr lang="en-US" dirty="0" smtClean="0">
                <a:solidFill>
                  <a:srgbClr val="000000"/>
                </a:solidFill>
              </a:rPr>
              <a:t>4. CADRU ELECTRI</a:t>
            </a:r>
          </a:p>
          <a:p>
            <a:pPr marL="228600" indent="-228600" algn="l"/>
            <a:r>
              <a:rPr lang="en-US" dirty="0" smtClean="0">
                <a:solidFill>
                  <a:srgbClr val="002060"/>
                </a:solidFill>
              </a:rPr>
              <a:t>4. ELECTRICAL PANEL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0000"/>
                </a:solidFill>
                <a:latin typeface="Arial" charset="0"/>
              </a:rPr>
              <a:t>INSTALATIE DE TRATARE A APELOR </a:t>
            </a:r>
            <a:r>
              <a:rPr lang="it-IT" sz="2400" b="1" dirty="0">
                <a:solidFill>
                  <a:srgbClr val="000000"/>
                </a:solidFill>
                <a:latin typeface="Arial" charset="0"/>
              </a:rPr>
              <a:t>PRIMARIE</a:t>
            </a:r>
            <a:br>
              <a:rPr lang="it-IT" sz="2400" b="1" dirty="0">
                <a:solidFill>
                  <a:srgbClr val="000000"/>
                </a:solidFill>
                <a:latin typeface="Arial" charset="0"/>
              </a:rPr>
            </a:br>
            <a:r>
              <a:rPr lang="it-IT" sz="2400" b="1" dirty="0">
                <a:solidFill>
                  <a:schemeClr val="accent2"/>
                </a:solidFill>
                <a:latin typeface="Arial" charset="0"/>
              </a:rPr>
              <a:t>WATER TREATMENT PLANT 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815388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000000"/>
                </a:solidFill>
                <a:latin typeface="Arial" charset="0"/>
              </a:rPr>
              <a:t>INSTALATIE DE TRATARE FISICO </a:t>
            </a:r>
            <a:r>
              <a:rPr lang="it-IT" sz="2400" b="1" dirty="0">
                <a:solidFill>
                  <a:srgbClr val="000000"/>
                </a:solidFill>
                <a:latin typeface="Arial" charset="0"/>
              </a:rPr>
              <a:t>– CHIMICO</a:t>
            </a:r>
            <a:br>
              <a:rPr lang="it-IT" sz="2400" b="1" dirty="0">
                <a:solidFill>
                  <a:srgbClr val="000000"/>
                </a:solidFill>
                <a:latin typeface="Arial" charset="0"/>
              </a:rPr>
            </a:br>
            <a:r>
              <a:rPr lang="it-IT" sz="2400" b="1" dirty="0">
                <a:solidFill>
                  <a:schemeClr val="accent2"/>
                </a:solidFill>
                <a:latin typeface="Arial" charset="0"/>
              </a:rPr>
              <a:t>EFFLUENT TREATMENT PALNT</a:t>
            </a:r>
            <a:endParaRPr lang="it-IT" sz="2400" b="1" dirty="0">
              <a:solidFill>
                <a:srgbClr val="009900"/>
              </a:solidFill>
              <a:latin typeface="Arial" charset="0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8274050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Gruppo 38"/>
          <p:cNvGrpSpPr/>
          <p:nvPr/>
        </p:nvGrpSpPr>
        <p:grpSpPr>
          <a:xfrm>
            <a:off x="1115616" y="6093296"/>
            <a:ext cx="1800200" cy="764704"/>
            <a:chOff x="-2340768" y="4725144"/>
            <a:chExt cx="1800200" cy="648072"/>
          </a:xfrm>
        </p:grpSpPr>
        <p:sp>
          <p:nvSpPr>
            <p:cNvPr id="37" name="Rettangolo 36"/>
            <p:cNvSpPr/>
            <p:nvPr/>
          </p:nvSpPr>
          <p:spPr bwMode="auto">
            <a:xfrm>
              <a:off x="-2340768" y="4725144"/>
              <a:ext cx="1800200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-2340768" y="4797152"/>
              <a:ext cx="1656184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PANOUL ELECTRIC</a:t>
              </a:r>
            </a:p>
            <a:p>
              <a:r>
                <a:rPr lang="en-US" sz="11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ELECTRICAL PANEL</a:t>
              </a:r>
              <a:endParaRPr lang="it-IT" sz="1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Rettangolo 39"/>
          <p:cNvSpPr/>
          <p:nvPr/>
        </p:nvSpPr>
        <p:spPr bwMode="auto">
          <a:xfrm>
            <a:off x="3851920" y="5157192"/>
            <a:ext cx="4824536" cy="15121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3851920" y="5229200"/>
            <a:ext cx="482453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INSTALATIE FISICO – CHIMICO : </a:t>
            </a:r>
            <a:r>
              <a:rPr lang="en-US" sz="1200" dirty="0" smtClean="0">
                <a:solidFill>
                  <a:srgbClr val="002060"/>
                </a:solidFill>
              </a:rPr>
              <a:t>EFFLUENT  TREATMENT PLANT:</a:t>
            </a:r>
          </a:p>
          <a:p>
            <a:pPr algn="l"/>
            <a:r>
              <a:rPr lang="en-US" sz="1200" dirty="0" smtClean="0"/>
              <a:t>- PLC PT. AUTOMATIZARE</a:t>
            </a:r>
          </a:p>
          <a:p>
            <a:pPr algn="l">
              <a:buFontTx/>
              <a:buChar char="-"/>
            </a:pPr>
            <a:r>
              <a:rPr lang="en-US" sz="1200" dirty="0" smtClean="0"/>
              <a:t>TOUCH SCREEN pt. </a:t>
            </a:r>
            <a:r>
              <a:rPr lang="en-US" sz="1200" dirty="0" err="1" smtClean="0"/>
              <a:t>vuzualizare</a:t>
            </a:r>
            <a:endParaRPr lang="en-US" sz="1200" dirty="0" smtClean="0"/>
          </a:p>
          <a:p>
            <a:pPr algn="l"/>
            <a:endParaRPr lang="en-US" sz="800" dirty="0" smtClean="0">
              <a:solidFill>
                <a:srgbClr val="002060"/>
              </a:solidFill>
            </a:endParaRPr>
          </a:p>
          <a:p>
            <a:pPr algn="l">
              <a:buFontTx/>
              <a:buChar char="-"/>
            </a:pPr>
            <a:r>
              <a:rPr lang="en-US" sz="1200" dirty="0" smtClean="0">
                <a:solidFill>
                  <a:srgbClr val="002060"/>
                </a:solidFill>
              </a:rPr>
              <a:t>PLC for the automation</a:t>
            </a:r>
          </a:p>
          <a:p>
            <a:pPr algn="l">
              <a:buFontTx/>
              <a:buChar char="-"/>
            </a:pPr>
            <a:r>
              <a:rPr lang="en-US" sz="1200" dirty="0" smtClean="0">
                <a:solidFill>
                  <a:srgbClr val="002060"/>
                </a:solidFill>
              </a:rPr>
              <a:t>TOUCH SCREEN for visualization</a:t>
            </a:r>
          </a:p>
          <a:p>
            <a:pPr algn="l"/>
            <a:endParaRPr lang="it-IT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4" name="Picture 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7554913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CasellaDiTesto 81"/>
          <p:cNvSpPr txBox="1"/>
          <p:nvPr/>
        </p:nvSpPr>
        <p:spPr>
          <a:xfrm>
            <a:off x="827584" y="5733256"/>
            <a:ext cx="79928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 smtClean="0"/>
              <a:t>CARACTERISTICI: </a:t>
            </a:r>
            <a:r>
              <a:rPr lang="en-US" b="1" dirty="0" smtClean="0"/>
              <a:t>				</a:t>
            </a:r>
            <a:r>
              <a:rPr lang="en-US" b="1" u="sng" dirty="0" smtClean="0">
                <a:solidFill>
                  <a:srgbClr val="002060"/>
                </a:solidFill>
              </a:rPr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MATERIAL FOLOSIT: POLIPROPILENE			-</a:t>
            </a:r>
            <a:r>
              <a:rPr lang="en-US" b="1" dirty="0" smtClean="0">
                <a:solidFill>
                  <a:srgbClr val="002060"/>
                </a:solidFill>
              </a:rPr>
              <a:t> CONSTRUCTION: POLYPROPYLENE TANKS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DECANTATORE: LAMELAR IN POLIPROPILENE		</a:t>
            </a:r>
            <a:r>
              <a:rPr lang="en-US" b="1" dirty="0" smtClean="0">
                <a:solidFill>
                  <a:srgbClr val="002060"/>
                </a:solidFill>
              </a:rPr>
              <a:t>- LAMELA CLARIFIER MADE IN POLYPROPYLENE</a:t>
            </a:r>
          </a:p>
          <a:p>
            <a:pPr algn="l"/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		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5 – 10mc/h</a:t>
            </a:r>
            <a:r>
              <a:rPr lang="en-US" b="1" dirty="0" smtClean="0">
                <a:solidFill>
                  <a:srgbClr val="002060"/>
                </a:solidFill>
              </a:rPr>
              <a:t>				CAPACITY:  5 – 10 mc/h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467544" y="0"/>
            <a:ext cx="842493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ANODIZARE – ALUMINIU  - GALVANICA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ANODIZING OF ALUMINIUM – ELECTROPLATING LINE</a:t>
            </a:r>
            <a:endParaRPr lang="it-IT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1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356992"/>
            <a:ext cx="4229951" cy="2808312"/>
          </a:xfrm>
          <a:prstGeom prst="rect">
            <a:avLst/>
          </a:prstGeom>
        </p:spPr>
      </p:pic>
      <p:pic>
        <p:nvPicPr>
          <p:cNvPr id="3" name="Immagine 2" descr="IMG_1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56992"/>
            <a:ext cx="3888432" cy="2904323"/>
          </a:xfrm>
          <a:prstGeom prst="rect">
            <a:avLst/>
          </a:prstGeom>
        </p:spPr>
      </p:pic>
      <p:pic>
        <p:nvPicPr>
          <p:cNvPr id="4" name="Immagine 3" descr="IMG_1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76672"/>
            <a:ext cx="3816424" cy="266429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83968" y="4766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 smtClean="0">
                <a:solidFill>
                  <a:srgbClr val="009900"/>
                </a:solidFill>
                <a:latin typeface="Arial" charset="0"/>
              </a:rPr>
              <a:t>IMPIANTO FISICO – CHIMICO</a:t>
            </a:r>
            <a:br>
              <a:rPr lang="it-IT" sz="1600" b="1" dirty="0" smtClean="0">
                <a:solidFill>
                  <a:srgbClr val="009900"/>
                </a:solidFill>
                <a:latin typeface="Arial" charset="0"/>
              </a:rPr>
            </a:br>
            <a:r>
              <a:rPr lang="it-IT" sz="1600" b="1" dirty="0" smtClean="0">
                <a:solidFill>
                  <a:schemeClr val="accent2"/>
                </a:solidFill>
                <a:latin typeface="Arial" charset="0"/>
              </a:rPr>
              <a:t>EFFLUENT TREATMENT PLANT</a:t>
            </a:r>
            <a:endParaRPr lang="it-IT" sz="1600" dirty="0"/>
          </a:p>
        </p:txBody>
      </p:sp>
      <p:sp>
        <p:nvSpPr>
          <p:cNvPr id="80" name="CasellaDiTesto 79"/>
          <p:cNvSpPr txBox="1"/>
          <p:nvPr/>
        </p:nvSpPr>
        <p:spPr>
          <a:xfrm>
            <a:off x="3995936" y="2780928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it-IT" sz="1200" dirty="0"/>
          </a:p>
        </p:txBody>
      </p:sp>
      <p:sp>
        <p:nvSpPr>
          <p:cNvPr id="81" name="CasellaDiTesto 80"/>
          <p:cNvSpPr txBox="1"/>
          <p:nvPr/>
        </p:nvSpPr>
        <p:spPr>
          <a:xfrm>
            <a:off x="3923928" y="5877272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it-IT" sz="1200" dirty="0"/>
          </a:p>
        </p:txBody>
      </p:sp>
      <p:sp>
        <p:nvSpPr>
          <p:cNvPr id="82" name="CasellaDiTesto 81"/>
          <p:cNvSpPr txBox="1"/>
          <p:nvPr/>
        </p:nvSpPr>
        <p:spPr>
          <a:xfrm>
            <a:off x="8244408" y="580526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it-IT" sz="1200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4572000" y="1124744"/>
            <a:ext cx="4032448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AutoNum type="arabicPeriod"/>
            </a:pPr>
            <a:r>
              <a:rPr lang="en-US" sz="1200" dirty="0" err="1" smtClean="0"/>
              <a:t>Panou</a:t>
            </a:r>
            <a:r>
              <a:rPr lang="en-US" sz="1200" dirty="0" smtClean="0"/>
              <a:t>  </a:t>
            </a:r>
            <a:r>
              <a:rPr lang="en-US" sz="1200" dirty="0" err="1" smtClean="0"/>
              <a:t>eletric</a:t>
            </a:r>
            <a:r>
              <a:rPr lang="en-US" sz="1200" dirty="0" smtClean="0"/>
              <a:t> </a:t>
            </a:r>
            <a:r>
              <a:rPr lang="en-US" sz="1200" dirty="0" smtClean="0"/>
              <a:t>+ RVF </a:t>
            </a:r>
            <a:r>
              <a:rPr lang="en-US" sz="1200" dirty="0" err="1" smtClean="0"/>
              <a:t>pentru</a:t>
            </a:r>
            <a:r>
              <a:rPr lang="en-US" sz="1200" dirty="0" smtClean="0"/>
              <a:t> </a:t>
            </a:r>
            <a:r>
              <a:rPr lang="en-US" sz="1200" dirty="0" err="1" smtClean="0"/>
              <a:t>filtrare</a:t>
            </a:r>
            <a:r>
              <a:rPr lang="en-US" sz="1200" dirty="0" smtClean="0"/>
              <a:t> cu </a:t>
            </a:r>
            <a:r>
              <a:rPr lang="en-US" sz="1200" dirty="0" err="1" smtClean="0"/>
              <a:t>sistem</a:t>
            </a:r>
            <a:r>
              <a:rPr lang="en-US" sz="1200" dirty="0" smtClean="0"/>
              <a:t> PRECOAT</a:t>
            </a:r>
            <a:endParaRPr lang="en-US" sz="1200" dirty="0" smtClean="0"/>
          </a:p>
          <a:p>
            <a:pPr marL="228600" indent="-228600" algn="l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      Electrical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pannel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+ RVF for sludge filtering</a:t>
            </a:r>
          </a:p>
          <a:p>
            <a:pPr marL="228600" indent="-228600" algn="l">
              <a:buAutoNum type="arabicPeriod" startAt="2"/>
            </a:pPr>
            <a:r>
              <a:rPr lang="en-US" sz="1200" dirty="0" smtClean="0"/>
              <a:t>DEMI DUPLEX</a:t>
            </a:r>
          </a:p>
          <a:p>
            <a:pPr marL="228600" indent="-228600" algn="l"/>
            <a:r>
              <a:rPr lang="en-US" sz="1200" dirty="0" smtClean="0"/>
              <a:t>       </a:t>
            </a:r>
            <a:r>
              <a:rPr lang="en-US" sz="1200" dirty="0" smtClean="0">
                <a:solidFill>
                  <a:srgbClr val="3333CC"/>
                </a:solidFill>
              </a:rPr>
              <a:t>D.I UNIT DUPLEX</a:t>
            </a:r>
          </a:p>
          <a:p>
            <a:pPr marL="228600" indent="-228600" algn="l"/>
            <a:r>
              <a:rPr lang="en-US" sz="1200" dirty="0" smtClean="0"/>
              <a:t>3.   </a:t>
            </a:r>
            <a:r>
              <a:rPr lang="en-US" sz="1200" dirty="0" err="1" smtClean="0"/>
              <a:t>Instalatie</a:t>
            </a:r>
            <a:r>
              <a:rPr lang="en-US" sz="1200" dirty="0" smtClean="0"/>
              <a:t> </a:t>
            </a:r>
            <a:r>
              <a:rPr lang="en-US" sz="1200" dirty="0" err="1" smtClean="0"/>
              <a:t>Fisico</a:t>
            </a:r>
            <a:r>
              <a:rPr lang="en-US" sz="1200" dirty="0" smtClean="0"/>
              <a:t> – </a:t>
            </a:r>
            <a:r>
              <a:rPr lang="en-US" sz="1200" dirty="0" err="1" smtClean="0"/>
              <a:t>chimico</a:t>
            </a:r>
            <a:r>
              <a:rPr lang="en-US" sz="1200" dirty="0" smtClean="0"/>
              <a:t> con:</a:t>
            </a:r>
          </a:p>
          <a:p>
            <a:pPr marL="228600" indent="-228600" algn="l"/>
            <a:r>
              <a:rPr lang="en-US" sz="1200" dirty="0" smtClean="0"/>
              <a:t>      PLC </a:t>
            </a:r>
            <a:r>
              <a:rPr lang="en-US" sz="1200" dirty="0" err="1" smtClean="0"/>
              <a:t>pentru</a:t>
            </a:r>
            <a:r>
              <a:rPr lang="en-US" sz="1200" dirty="0" smtClean="0"/>
              <a:t> </a:t>
            </a:r>
            <a:r>
              <a:rPr lang="en-US" sz="1200" dirty="0" err="1" smtClean="0"/>
              <a:t>automatizare</a:t>
            </a:r>
            <a:r>
              <a:rPr lang="en-US" sz="1200" dirty="0" smtClean="0"/>
              <a:t> </a:t>
            </a:r>
            <a:endParaRPr lang="en-US" sz="1200" dirty="0" smtClean="0"/>
          </a:p>
          <a:p>
            <a:pPr marL="228600" indent="-228600" algn="l"/>
            <a:r>
              <a:rPr lang="en-US" sz="1200" dirty="0" smtClean="0"/>
              <a:t>      TOUCH  Screen per </a:t>
            </a:r>
            <a:r>
              <a:rPr lang="en-US" sz="1200" dirty="0" err="1" smtClean="0"/>
              <a:t>visualizzazione</a:t>
            </a:r>
            <a:r>
              <a:rPr lang="en-US" sz="1200" dirty="0" smtClean="0"/>
              <a:t> </a:t>
            </a:r>
            <a:endParaRPr lang="en-US" sz="1200" dirty="0" smtClean="0"/>
          </a:p>
          <a:p>
            <a:pPr marL="228600" indent="-228600" algn="l"/>
            <a:r>
              <a:rPr lang="en-US" sz="1200" dirty="0" smtClean="0">
                <a:solidFill>
                  <a:srgbClr val="3333CC"/>
                </a:solidFill>
              </a:rPr>
              <a:t>3.   Effluent </a:t>
            </a:r>
            <a:r>
              <a:rPr lang="en-US" sz="1200" dirty="0" smtClean="0">
                <a:solidFill>
                  <a:srgbClr val="3333CC"/>
                </a:solidFill>
              </a:rPr>
              <a:t>treatment plant</a:t>
            </a:r>
          </a:p>
          <a:p>
            <a:pPr marL="228600" indent="-228600" algn="l"/>
            <a:r>
              <a:rPr lang="en-US" sz="1200" dirty="0" smtClean="0">
                <a:solidFill>
                  <a:srgbClr val="3333CC"/>
                </a:solidFill>
              </a:rPr>
              <a:t>       PLC for automation</a:t>
            </a:r>
          </a:p>
          <a:p>
            <a:pPr marL="228600" indent="-228600" algn="l"/>
            <a:r>
              <a:rPr lang="en-US" sz="1200" dirty="0" smtClean="0">
                <a:solidFill>
                  <a:srgbClr val="3333CC"/>
                </a:solidFill>
              </a:rPr>
              <a:t>       Touch Screen</a:t>
            </a:r>
            <a:r>
              <a:rPr lang="en-US" sz="1200" dirty="0" smtClean="0"/>
              <a:t> </a:t>
            </a:r>
            <a:endParaRPr lang="en-US" sz="1200" dirty="0" smtClean="0">
              <a:solidFill>
                <a:srgbClr val="3333CC"/>
              </a:solidFill>
            </a:endParaRPr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sz="1200" dirty="0" smtClean="0"/>
          </a:p>
          <a:p>
            <a:pPr marL="228600" indent="-228600" algn="l"/>
            <a:endParaRPr lang="en-US" dirty="0" smtClean="0"/>
          </a:p>
          <a:p>
            <a:pPr marL="228600" indent="-228600" algn="l">
              <a:buAutoNum type="arabicPeriod"/>
            </a:pPr>
            <a:endParaRPr lang="it-IT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736" name="Group 608"/>
          <p:cNvGraphicFramePr>
            <a:graphicFrameLocks noGrp="1"/>
          </p:cNvGraphicFramePr>
          <p:nvPr/>
        </p:nvGraphicFramePr>
        <p:xfrm>
          <a:off x="381000" y="685800"/>
          <a:ext cx="8458200" cy="57912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</a:rPr>
                        <a:t>PAINTING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URANIA COLOR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FOSFATAZIONE</a:t>
                      </a: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STAME</a:t>
                      </a: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SBAVATURA LUC.METALLI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AROSIO (CO)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S.A.S.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FOSFATAZIONE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ZINGONIA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PADUA IMPIANTI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 TEMPRA ACCIAI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BRUNITURA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MANES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BRUNITURA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MACCHIARULO FRANCO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BUCCINASCO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OFF. RIVADOSSI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CONDINO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RECON CABLAGGI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 RAME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CERNUSCO S/N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 SUD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ARIENZO (CE)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AUSTRALIA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COLOR SUD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CELANO (AQ)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STARTEC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BURATTATURA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CENATE SOPRA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DORVER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– NICHEL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PADERNO DUGNANO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ALCAN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PRETRATT. ALLUMINIO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TOULOUSE - FRANCIA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STABIL. MILITARE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VELO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TERNI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R.C.I.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POTENZA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OS.AL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MASSALENGO (LO)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PRECISA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PROD.EXPLOS.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TEANO (CE)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712" name="Text Box 584"/>
          <p:cNvSpPr txBox="1">
            <a:spLocks noChangeArrowheads="1"/>
          </p:cNvSpPr>
          <p:nvPr/>
        </p:nvSpPr>
        <p:spPr bwMode="auto">
          <a:xfrm>
            <a:off x="2362200" y="2286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1" dirty="0" smtClean="0">
                <a:latin typeface="Arial" charset="0"/>
              </a:rPr>
              <a:t>TABEL REFERINTE </a:t>
            </a:r>
            <a:r>
              <a:rPr lang="it-IT" sz="1800" b="1" dirty="0" smtClean="0">
                <a:solidFill>
                  <a:schemeClr val="accent2"/>
                </a:solidFill>
                <a:latin typeface="Arial" charset="0"/>
              </a:rPr>
              <a:t>/  REFERENCE </a:t>
            </a:r>
            <a:r>
              <a:rPr lang="it-IT" sz="1800" b="1" dirty="0">
                <a:solidFill>
                  <a:schemeClr val="accent2"/>
                </a:solidFill>
                <a:latin typeface="Arial" charset="0"/>
              </a:rPr>
              <a:t>LIST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32656"/>
            <a:ext cx="4419600" cy="5791200"/>
          </a:xfrm>
        </p:spPr>
        <p:txBody>
          <a:bodyPr/>
          <a:lstStyle/>
          <a:p>
            <a:pPr>
              <a:buFontTx/>
              <a:buNone/>
            </a:pPr>
            <a:r>
              <a:rPr lang="it-IT" sz="2000" b="1" dirty="0" smtClean="0">
                <a:latin typeface="Arial" charset="0"/>
                <a:cs typeface="Arial" charset="0"/>
              </a:rPr>
              <a:t>PREZENTARE</a:t>
            </a:r>
            <a:endParaRPr lang="it-IT" sz="2000" b="1" dirty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endParaRPr lang="it-IT" sz="800" b="1" dirty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it-IT" sz="1800" b="1" dirty="0" smtClean="0">
                <a:latin typeface="Arial" charset="0"/>
                <a:cs typeface="Arial" charset="0"/>
              </a:rPr>
              <a:t>TECNOCONSULTING</a:t>
            </a:r>
            <a:r>
              <a:rPr lang="it-IT" sz="1800" dirty="0" smtClean="0">
                <a:latin typeface="Arial" charset="0"/>
                <a:cs typeface="Arial" charset="0"/>
              </a:rPr>
              <a:t>  </a:t>
            </a:r>
            <a:r>
              <a:rPr lang="it-IT" sz="1800" dirty="0" err="1" smtClean="0">
                <a:latin typeface="Arial" charset="0"/>
                <a:cs typeface="Arial" charset="0"/>
              </a:rPr>
              <a:t>este</a:t>
            </a:r>
            <a:r>
              <a:rPr lang="it-IT" sz="1800" dirty="0" smtClean="0">
                <a:latin typeface="Arial" charset="0"/>
                <a:cs typeface="Arial" charset="0"/>
              </a:rPr>
              <a:t> </a:t>
            </a:r>
            <a:r>
              <a:rPr lang="it-IT" sz="1800" dirty="0" err="1" smtClean="0">
                <a:latin typeface="Arial" charset="0"/>
                <a:cs typeface="Arial" charset="0"/>
              </a:rPr>
              <a:t>prezenta</a:t>
            </a:r>
            <a:r>
              <a:rPr lang="it-IT" sz="1800" dirty="0" smtClean="0">
                <a:latin typeface="Arial" charset="0"/>
                <a:cs typeface="Arial" charset="0"/>
              </a:rPr>
              <a:t> in </a:t>
            </a:r>
            <a:r>
              <a:rPr lang="it-IT" sz="1800" dirty="0" err="1" smtClean="0">
                <a:latin typeface="Arial" charset="0"/>
                <a:cs typeface="Arial" charset="0"/>
              </a:rPr>
              <a:t>domeniul</a:t>
            </a:r>
            <a:r>
              <a:rPr lang="it-IT" sz="1800" dirty="0" smtClean="0">
                <a:latin typeface="Arial" charset="0"/>
                <a:cs typeface="Arial" charset="0"/>
              </a:rPr>
              <a:t> </a:t>
            </a:r>
            <a:r>
              <a:rPr lang="it-IT" sz="1800" dirty="0" err="1" smtClean="0">
                <a:latin typeface="Arial" charset="0"/>
                <a:cs typeface="Arial" charset="0"/>
              </a:rPr>
              <a:t>depurarii</a:t>
            </a:r>
            <a:r>
              <a:rPr lang="it-IT" sz="1800" dirty="0" smtClean="0">
                <a:latin typeface="Arial" charset="0"/>
                <a:cs typeface="Arial" charset="0"/>
              </a:rPr>
              <a:t> </a:t>
            </a:r>
            <a:r>
              <a:rPr lang="it-IT" sz="1800" dirty="0" err="1" smtClean="0">
                <a:latin typeface="Arial" charset="0"/>
                <a:cs typeface="Arial" charset="0"/>
              </a:rPr>
              <a:t>apelor</a:t>
            </a:r>
            <a:r>
              <a:rPr lang="it-IT" sz="1800" dirty="0" smtClean="0">
                <a:latin typeface="Arial" charset="0"/>
                <a:cs typeface="Arial" charset="0"/>
              </a:rPr>
              <a:t> inca </a:t>
            </a:r>
            <a:r>
              <a:rPr lang="it-IT" sz="1800" dirty="0" err="1" smtClean="0">
                <a:latin typeface="Arial" charset="0"/>
                <a:cs typeface="Arial" charset="0"/>
              </a:rPr>
              <a:t>din</a:t>
            </a:r>
            <a:r>
              <a:rPr lang="it-IT" sz="1800" dirty="0" smtClean="0">
                <a:latin typeface="Arial" charset="0"/>
                <a:cs typeface="Arial" charset="0"/>
              </a:rPr>
              <a:t> </a:t>
            </a:r>
            <a:r>
              <a:rPr lang="it-IT" sz="1800" dirty="0" err="1" smtClean="0">
                <a:latin typeface="Arial" charset="0"/>
                <a:cs typeface="Arial" charset="0"/>
              </a:rPr>
              <a:t>anul</a:t>
            </a:r>
            <a:r>
              <a:rPr lang="it-IT" sz="1800" dirty="0" smtClean="0">
                <a:latin typeface="Arial" charset="0"/>
                <a:cs typeface="Arial" charset="0"/>
              </a:rPr>
              <a:t> 1981.</a:t>
            </a:r>
            <a:r>
              <a:rPr lang="it-IT" sz="1800" dirty="0">
                <a:latin typeface="Arial" charset="0"/>
                <a:cs typeface="Arial" charset="0"/>
              </a:rPr>
              <a:t> 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Activitatea noastra este orientata in special in tratarea apelor industriale din urmatoarele sectoare de activitate:</a:t>
            </a:r>
            <a:br>
              <a:rPr lang="ro-RO" sz="1800" dirty="0" smtClean="0">
                <a:latin typeface="Arial" pitchFamily="34" charset="0"/>
                <a:cs typeface="Arial" pitchFamily="34" charset="0"/>
              </a:rPr>
            </a:br>
            <a:r>
              <a:rPr lang="ro-RO" sz="1800" dirty="0" smtClean="0">
                <a:latin typeface="Arial" pitchFamily="34" charset="0"/>
                <a:cs typeface="Arial" pitchFamily="34" charset="0"/>
              </a:rPr>
              <a:t> • INDUSTRIA GALVANICA, </a:t>
            </a:r>
            <a:br>
              <a:rPr lang="ro-RO" sz="1800" dirty="0" smtClean="0">
                <a:latin typeface="Arial" pitchFamily="34" charset="0"/>
                <a:cs typeface="Arial" pitchFamily="34" charset="0"/>
              </a:rPr>
            </a:br>
            <a:r>
              <a:rPr lang="ro-RO" sz="1800" dirty="0" smtClean="0">
                <a:latin typeface="Arial" pitchFamily="34" charset="0"/>
                <a:cs typeface="Arial" pitchFamily="34" charset="0"/>
              </a:rPr>
              <a:t> • INDUSTRIA DE VOPSIRE</a:t>
            </a:r>
            <a:br>
              <a:rPr lang="ro-RO" sz="1800" dirty="0" smtClean="0">
                <a:latin typeface="Arial" pitchFamily="34" charset="0"/>
                <a:cs typeface="Arial" pitchFamily="34" charset="0"/>
              </a:rPr>
            </a:br>
            <a:r>
              <a:rPr lang="ro-RO" sz="1800" dirty="0" smtClean="0">
                <a:latin typeface="Arial" pitchFamily="34" charset="0"/>
                <a:cs typeface="Arial" pitchFamily="34" charset="0"/>
              </a:rPr>
              <a:t> • INDUSTRIA  DE TRATARE  METAL , ZINCATURA, CROMATURA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o-RO" sz="1800" dirty="0" smtClean="0">
                <a:latin typeface="Arial" pitchFamily="34" charset="0"/>
                <a:cs typeface="Arial" pitchFamily="34" charset="0"/>
              </a:rPr>
              <a:t>Compania este lider în acest domeniu , cu peste 400 de instalatii în toate țările lumii. 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ro-RO" sz="1800" dirty="0" smtClean="0">
                <a:latin typeface="Arial" pitchFamily="34" charset="0"/>
                <a:cs typeface="Arial" pitchFamily="34" charset="0"/>
              </a:rPr>
              <a:t>TECNOCONSULTING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impreuna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cu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partenerul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analizează, proiectează și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rezolva</a:t>
            </a:r>
            <a:r>
              <a:rPr lang="ro-RO" sz="1800" dirty="0" smtClean="0">
                <a:latin typeface="Arial" pitchFamily="34" charset="0"/>
                <a:cs typeface="Arial" pitchFamily="34" charset="0"/>
              </a:rPr>
              <a:t> orice problemă privind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instalatiile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privesc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acest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domeniu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activitate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it-IT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953000" y="533400"/>
            <a:ext cx="403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2800" b="1">
              <a:latin typeface="Arial" charset="0"/>
              <a:cs typeface="Arial" charset="0"/>
            </a:endParaRPr>
          </a:p>
          <a:p>
            <a:pPr marL="342900" indent="-342900" algn="l"/>
            <a:endParaRPr lang="en-GB" sz="2800">
              <a:solidFill>
                <a:srgbClr val="339966"/>
              </a:solidFill>
              <a:latin typeface="Arial" charset="0"/>
              <a:cs typeface="Arial" charset="0"/>
            </a:endParaRPr>
          </a:p>
          <a:p>
            <a:pPr marL="342900" indent="-342900" algn="l"/>
            <a:r>
              <a:rPr lang="it-IT" sz="3200" b="1">
                <a:latin typeface="Arial" charset="0"/>
                <a:cs typeface="Arial" charset="0"/>
              </a:rPr>
              <a:t> </a:t>
            </a:r>
            <a:endParaRPr lang="it-IT" sz="2400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724400" y="304800"/>
            <a:ext cx="4419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>
              <a:lnSpc>
                <a:spcPct val="90000"/>
              </a:lnSpc>
            </a:pPr>
            <a:r>
              <a:rPr lang="it-IT" sz="20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INFO</a:t>
            </a:r>
          </a:p>
          <a:p>
            <a:pPr marL="342900" indent="-342900" algn="l">
              <a:lnSpc>
                <a:spcPct val="90000"/>
              </a:lnSpc>
            </a:pPr>
            <a:endParaRPr lang="it-IT" sz="8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TECNOCONSULTING 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operate in the water treatment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since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1981,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our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spacialised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water-treatment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field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use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: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GALVANIZING INDUSTRY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METALWORKING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ELECTROTEHNICAL INDUSTRY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PAINTING</a:t>
            </a:r>
          </a:p>
          <a:p>
            <a:pPr marL="342900" indent="-342900" algn="l">
              <a:lnSpc>
                <a:spcPct val="90000"/>
              </a:lnSpc>
            </a:pP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This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very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specialised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work put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our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company in a leader position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with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more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than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four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hundred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working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plants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all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over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world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</a:pPr>
            <a:endParaRPr lang="it-IT" sz="18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8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TECNOCONSULTING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analyse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, project and salve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every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problem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concerning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the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above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mentioned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treatments</a:t>
            </a:r>
            <a:r>
              <a:rPr lang="it-IT" sz="1800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</a:pPr>
            <a:endParaRPr lang="it-IT" sz="18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6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6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600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627784" y="6021288"/>
            <a:ext cx="4572000" cy="31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sz="1600" b="1" dirty="0" smtClean="0">
                <a:solidFill>
                  <a:srgbClr val="993300"/>
                </a:solidFill>
                <a:latin typeface="Arial" charset="0"/>
                <a:cs typeface="Arial" charset="0"/>
              </a:rPr>
              <a:t>TECNOCONSULTING </a:t>
            </a:r>
            <a:r>
              <a:rPr lang="it-IT" sz="1600" b="1" dirty="0" err="1" smtClean="0">
                <a:solidFill>
                  <a:srgbClr val="993300"/>
                </a:solidFill>
                <a:latin typeface="Arial" charset="0"/>
                <a:cs typeface="Arial" charset="0"/>
              </a:rPr>
              <a:t>s.n.c</a:t>
            </a:r>
            <a:r>
              <a:rPr lang="it-IT" sz="1600" b="1" dirty="0" smtClean="0">
                <a:solidFill>
                  <a:srgbClr val="993300"/>
                </a:solidFill>
                <a:latin typeface="Arial" charset="0"/>
                <a:cs typeface="Arial" charset="0"/>
              </a:rPr>
              <a:t> &amp; C.</a:t>
            </a:r>
            <a:endParaRPr lang="it-IT" sz="1600" b="1" dirty="0">
              <a:solidFill>
                <a:srgbClr val="9933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70" name="Group 98"/>
          <p:cNvGraphicFramePr>
            <a:graphicFrameLocks noGrp="1"/>
          </p:cNvGraphicFramePr>
          <p:nvPr/>
        </p:nvGraphicFramePr>
        <p:xfrm>
          <a:off x="381000" y="685800"/>
          <a:ext cx="8458200" cy="585216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NORDEX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PART. AUTO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URUGUAY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MAHINDRA&amp;MAHINDRA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PART. TRACTOR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MUMBAI - INDIA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ALUMITRAN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MADRID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ABB TRASMETAL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UMBERTIDE (PG)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C/o METALMECC.TIBERINA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CORUNA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EXLABESA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CORUNA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EXLABESA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POZZO D’ADDA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BRAVI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RYHADH – 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TAISER FACTORY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TRATT. ACQUA DI FALDA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I.A.O. INDUST. RIUNITE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IMP. OSMOSI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ISTAMBUL - 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MEHMET GAZIOGLU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</a:t>
                      </a: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RIMINI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SCM GROUP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PREGNANA MIL. 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SOECO TRASMETAL   C/o ARTEMIDE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DEMINER. CATAFORESI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BRASILE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TECNOFIRMA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CANDY - HOOVER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DEMINERALIZZATORE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SLOVACCHIA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WHIRLPOOL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DISOLIATORE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MERLONI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OSMOSI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CASERTA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MERLONI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WOODAL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VERNIC. 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PART. AUTO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URUGUAY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06" name="Group 230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NOIA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BURATTATURA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SUISIO (BG)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 ALUMINIUM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GIORDANIA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JAMES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AUSTRALIA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FROSINONE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PROFILEST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OTTANGE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CIACO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KUWAIT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PEDRINI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VELO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CAROBBIO D.A.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LOCATELLI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OSSID. ANODICA ALLUM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A.C.F.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LUCCA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FRANCAVILLA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BARLETTA (BA)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 A 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OS.AL.MEC.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MACLODIO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LORRAINE TRAIT.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THIONVILLE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B.A.O.M.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INTRA VERBANIA (NO)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EXTRAMETAL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SIVIGLIA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FRANCAVILLA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BARLETTA (BA)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CHAMPLITTE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KROMOSS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AIELLI (AQ)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99" name="Group 99"/>
          <p:cNvGraphicFramePr>
            <a:graphicFrameLocks noGrp="1"/>
          </p:cNvGraphicFramePr>
          <p:nvPr/>
        </p:nvGraphicFramePr>
        <p:xfrm>
          <a:off x="381000" y="685800"/>
          <a:ext cx="8458200" cy="5669280"/>
        </p:xfrm>
        <a:graphic>
          <a:graphicData uri="http://schemas.openxmlformats.org/drawingml/2006/table">
            <a:tbl>
              <a:tblPr/>
              <a:tblGrid>
                <a:gridCol w="2667000"/>
                <a:gridCol w="3048000"/>
                <a:gridCol w="27432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ALUMITRAN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MADRID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SUPERAN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BARCELLONA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PORTOGALLO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ALICANTE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STABIL. MILITARE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SPOLETO 8PG9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V.R.B.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 POLVERI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VERONA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 –M.E.C.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RUDIANO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CESARE RIZZATO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BICICLETTE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L A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ARZANO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VALENCIA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CESARE RIZZATO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AGORDO (BL)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 T S ALLUMINIO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FELTRE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PRODUCTS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NEW G.P.R.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FOSFOCROMATAZIONE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FORNACI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MEXALL PROGRESS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SCAFATI (NA9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TREVISAN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NIGERIA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CAMPAGNOLO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VERONA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– MADI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VERONA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METRA PUGLIA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 TRANI (BA)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26" name="Group 102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 – MOTOR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MASSAFRA (TA)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PRODUCTS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COMBINATO ALLUMINIO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DUSHAMBE (TADZHIKISTAN)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ALCIN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PIZZO (CZ)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ALLUMINIUN EUROPE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 – MOTOR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MASSAFRA (TA)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PRODUCTS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COMBINATO ALLUMINIO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DUSHAMBE (TADZHIKISTAN)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ALCIN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EQUIPE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PIZZO (CZ)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F.C.R. SILME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STELLA M. POLO (AV)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VITTUONE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ALUMINIUM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PRETRATTAMENTO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TEKMIND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ARABIA SAUDITA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MIGNANO M. LUNGO (CE)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 SAAD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CERRETO D’ESI (AN)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EGITTO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MEHMET GAZIOGLU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EMIRATI ARABI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43" name="Group 95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2 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NOVATE MIL. 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 A L C 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GIORDANIA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TECNICA INDUSTRIALE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MONZA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AUTOCOMPONENTS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MELFI (PZ)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WAGNER ITEP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PERU’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WHIRLPOOL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FOSFOSGRASSAGGIO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SLOVACCHIA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FIAT POLAND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TURK TRAKTOR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TURCHIA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IND. PASOTTI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BRESCIA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NUOVA ANODICA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LML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KAMPUR – INDIA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DANFOOS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SLOVENIA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TISEL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SVIZZERA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DANECO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SCRUBBER – AUTO LAVAGGIO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ISOLA D’ELBA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A.C.S.M.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ACQUA DA INCENERITORE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COLAUTO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BRASILE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 MARELLI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ELETTROFORESI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VE.PR.AL.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STRIANO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LECCE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96" name="Group 100"/>
          <p:cNvGraphicFramePr>
            <a:graphicFrameLocks noGrp="1"/>
          </p:cNvGraphicFramePr>
          <p:nvPr/>
        </p:nvGraphicFramePr>
        <p:xfrm>
          <a:off x="395536" y="332656"/>
          <a:ext cx="8458200" cy="6163056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ARZANO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TRASMETAL  C/O FONTANINI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MANSONVILLE - 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SOFPO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TRATTAM. ACQUA CARTONIFICIO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EXIDEUIL SUR VIENNE    - FRANCIA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EXLABESA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CORUNA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PRETRATT. ALLUMINIO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TORINO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IRIS ALFA LYUM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PRETRATT. METALIZZAZIONE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RUSSIA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MAROCCO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ELUTEK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DEMINERALIZ.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BIELORUSSIA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D.F.V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ANICOLOR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PORTOGALLO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MKW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FISICO CHIMICO – DEMINER.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AUSTRIA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TWAIJIRI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VERNICIATURA ALLUM.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EGITTO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GALVANIC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LIVI WASHINGTON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 - RAME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LUCIDATURA METALLI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ZINCO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PALAZZOLO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DALLA TORRE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CROMATAZ.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TREVISO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MANUFACTURAS DIANA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 – ZINCO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MESSICO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TURCO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 – RAME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C.S.E. DI BALCI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CHIETI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39" name="Group 95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 – 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 – 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PALAZZOLO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RAME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PESCHIERA BORR. (MI9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ELASTIK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JUGOSLAVIA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ZASSO MARIO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O T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 – RAME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TRATTAMENTO METALLI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ORO – RAME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 UMBERTO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RANDELLI ANTONIO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CATANIA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GIULIANO M. 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BRILLANTE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CUSANO MILANINO (MI9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NUOVA CROMOSTAMP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 SPESSORE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M. SE (MI9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LEBERA &amp; MARENGON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DOMEGGE DI CADORE (BL)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LOMBARDA SUD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 – DORATURA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GIULIANO M. SE 8MI)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MAZZOLA MONTICELLI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ORIGGIO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M.C.M.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FOTOINCISIONE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CAMNAGO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SILVER GOLD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FIZZONASCO PIEVE EM.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MUNDUS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SEDRIANO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COGOZZO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61" name="Group 93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MONBEBE’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TELGATE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NEGRI FRANCO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ROZZANO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OFF. RIVADOSSI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CONDINO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M A 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PANDORA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FORNI FUSIONE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PECOBA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CASTELLI CALEPPIO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PUBLISTAMPA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FOTOINCISIONE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POGLIAGHI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FIZZONASCO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DORATURA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SUPERGALVANICA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CORMANO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COLOMBO LORENZO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GALLARATE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ZUCCHINI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STAGNATURA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BRESCIA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ZASSO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 GIOVANNI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 – 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BELLINZAGO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PURICELLI WALTER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SAMARATE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CROMATURA DEL SEVESO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CORMANO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VERGHERA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MURRINA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DORATURA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87" name="Group 95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BIASIO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CASSANO MAGNAGO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TRATT. MATER. PLASTICHE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BUCCINASCO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ALBERTI MEDAGLIE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 ACIDO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BRIGNANO D’ADDA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VIGHIZZOLO DI 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BOLLATE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RUBINETTERIE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L.A.S.O.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BRESCIA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 – NICHEL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S.GIULIANO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MANUFATTURA TAINO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TINTORIA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A.Z. ZACCARATO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OREFICERIA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BASSANO DEL GRAPPA (TV)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CALCOGRAFIA CARTEVAL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FOTOINCISIONE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S.DONATO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GALAXI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MULAZZANO (LO)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S.M.B. MANGIAGALLI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BURATTATURA LUCIDATURA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PESSANO CON BORNAGO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CALASSO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CASSINA DE PECCHI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OSA DI POLISENO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 CHIMICA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BERETTA CERCHI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L.G.T.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PADERNO DUGNANO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GALVANO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LABORATORIO ANALISI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TREZZANO S/N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ANTONIOLI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NOVATE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509" name="Group 93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MONTALBETTI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OREFICERIA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CASSANO MAGNAGO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ORSO FRANCO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OREFICERIA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CASSANO MAGNAGO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GALVAFINISH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ARGENTATURA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BESOZZO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IVO 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PESSANO CON BORNAGO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MOLTENI&amp;MOLTENI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ULTRAFILTRAZIONE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GIUSSANO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ORSENIGO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DECAPAGGIO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CANTU’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SOMMARIVA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SETTIMO M.SE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S.A.S.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LAVANDERIA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CEFALU’ (PA)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LEONI CARLO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SIZIANO (PV)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MARCONI SPA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FUSI GALBUSERA&amp;BOLIS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CALOLZIOCORTE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INCENERITORE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MERCURIO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VERCELLI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INMEVASA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OTTONE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VALENCIA – SPAGNA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GB DI GIARDINA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COLTURANO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REGIGA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ALBIZZATE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CORVAL DI VALLINI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CONCOREZZO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LUXOTTICA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AGORDO (BL)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TGS DI SCARPELLINI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RAMATURA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ADRO (BS)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DESIGNE OTTONE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ORO – ARGENTO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ARZANO (NA)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04800" y="0"/>
            <a:ext cx="449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1600" b="1" dirty="0" smtClean="0">
              <a:latin typeface="Arial" charset="0"/>
              <a:cs typeface="Arial" charset="0"/>
            </a:endParaRPr>
          </a:p>
          <a:p>
            <a:pPr marL="342900" indent="-342900" algn="l"/>
            <a:r>
              <a:rPr lang="ro-RO" sz="1600" b="1" dirty="0" smtClean="0">
                <a:latin typeface="Arial" pitchFamily="34" charset="0"/>
                <a:cs typeface="Arial" pitchFamily="34" charset="0"/>
              </a:rPr>
              <a:t>TEHNOLOGII AVANSATE ÎN TRATAMENTUL APEI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ro-RO" sz="1300" b="1" u="sng" dirty="0" smtClean="0">
                <a:latin typeface="Arial" pitchFamily="34" charset="0"/>
                <a:cs typeface="Arial" pitchFamily="34" charset="0"/>
              </a:rPr>
              <a:t>1. TRATAMENTUL FIZICO-CHIMIC </a:t>
            </a:r>
            <a:endParaRPr lang="en-US" sz="1300" b="1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Instalatiile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 pentru tratamentul chimico-fizic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, pe lângă garantarea eliminării tuturor poluanților, au fost studiate pentru un management economic și o gestionare ușoară. Experiența noastră garantează și optimizarea procesului de producție, introducerea unităților de recirculare și recuperare, care permit amortizarea investiției, limitând </a:t>
            </a:r>
            <a:r>
              <a:rPr lang="it-IT" sz="1300" b="1" dirty="0" err="1" smtClean="0">
                <a:latin typeface="Arial" pitchFamily="34" charset="0"/>
                <a:cs typeface="Arial" pitchFamily="34" charset="0"/>
              </a:rPr>
              <a:t>costurile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it-IT" sz="1300" b="1" dirty="0" err="1" smtClean="0">
                <a:latin typeface="Arial" pitchFamily="34" charset="0"/>
                <a:cs typeface="Arial" pitchFamily="34" charset="0"/>
              </a:rPr>
              <a:t>productie</a:t>
            </a:r>
            <a:r>
              <a:rPr lang="it-IT" sz="13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l"/>
            <a:endParaRPr lang="it-IT" sz="1300" b="1" dirty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Instalatiile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 sunt realizate din tamplarie metalica usor transportabila, cu unitati de pompare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si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dozare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 pre-asamblate , pentru a reduce costurile de asamblare si pentru a limita infrastructurile care trebuie suportate de catre client.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vi-VN" sz="1300" b="1" dirty="0" smtClean="0">
                <a:latin typeface="Arial" pitchFamily="34" charset="0"/>
                <a:cs typeface="Arial" pitchFamily="34" charset="0"/>
              </a:rPr>
              <a:t>Instrumente digitale de comandă și control, înregistrare de date (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automatizari</a:t>
            </a:r>
            <a:r>
              <a:rPr lang="vi-VN" sz="1300" b="1" dirty="0" smtClean="0">
                <a:latin typeface="Arial" pitchFamily="34" charset="0"/>
                <a:cs typeface="Arial" pitchFamily="34" charset="0"/>
              </a:rPr>
              <a:t> cu PLC, vizualizări cu TOUCH SCREEN) automatizări tradiționale integrate sau cu logică computerizată.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ro-RO" sz="1300" b="1" dirty="0" smtClean="0">
                <a:latin typeface="Arial" pitchFamily="34" charset="0"/>
                <a:cs typeface="Arial" pitchFamily="34" charset="0"/>
              </a:rPr>
              <a:t>TECNOCONSULTING proiectează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instalatii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 chimico-fizice pentru fluxul mic și mediu: cu sisteme standard pentru 1-3-6-10-15 mc / h și cu design specific pentru cazuri speciale și debite mai mari.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vi-VN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endParaRPr lang="en-US" sz="1300" b="1" dirty="0" smtClean="0">
              <a:latin typeface="Arial" charset="0"/>
              <a:cs typeface="Arial" charset="0"/>
            </a:endParaRPr>
          </a:p>
          <a:p>
            <a:pPr marL="342900" indent="-342900" algn="l"/>
            <a:endParaRPr lang="it-IT" sz="1300" b="1" dirty="0">
              <a:latin typeface="Arial" charset="0"/>
              <a:cs typeface="Arial" charset="0"/>
            </a:endParaRPr>
          </a:p>
          <a:p>
            <a:pPr marL="342900" indent="-342900" algn="l"/>
            <a:endParaRPr lang="it-IT" sz="1400" b="1" dirty="0">
              <a:latin typeface="Arial" charset="0"/>
              <a:cs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953000" y="533400"/>
            <a:ext cx="403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2800" b="1">
              <a:latin typeface="Arial" charset="0"/>
              <a:cs typeface="Arial" charset="0"/>
            </a:endParaRPr>
          </a:p>
          <a:p>
            <a:pPr marL="342900" indent="-342900" algn="l"/>
            <a:endParaRPr lang="en-GB" sz="2800">
              <a:solidFill>
                <a:srgbClr val="339966"/>
              </a:solidFill>
              <a:latin typeface="Arial" charset="0"/>
              <a:cs typeface="Arial" charset="0"/>
            </a:endParaRPr>
          </a:p>
          <a:p>
            <a:pPr marL="342900" indent="-342900" algn="l"/>
            <a:r>
              <a:rPr lang="it-IT" sz="3200" b="1">
                <a:latin typeface="Arial" charset="0"/>
                <a:cs typeface="Arial" charset="0"/>
              </a:rPr>
              <a:t> </a:t>
            </a:r>
            <a:endParaRPr lang="it-IT" sz="2400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472440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>
              <a:lnSpc>
                <a:spcPct val="90000"/>
              </a:lnSpc>
            </a:pPr>
            <a:endParaRPr lang="it-IT" sz="1600" b="1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it-IT" sz="16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ADVANCED </a:t>
            </a:r>
            <a:r>
              <a:rPr lang="it-IT" sz="16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TECHNOLOGY IN WATER TREATMENT</a:t>
            </a:r>
          </a:p>
          <a:p>
            <a:pPr marL="342900" indent="-342900" algn="l">
              <a:lnSpc>
                <a:spcPct val="90000"/>
              </a:lnSpc>
            </a:pPr>
            <a:endParaRPr lang="it-IT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u="sng" dirty="0">
                <a:solidFill>
                  <a:schemeClr val="accent2"/>
                </a:solidFill>
                <a:latin typeface="Arial" charset="0"/>
                <a:cs typeface="Arial" charset="0"/>
              </a:rPr>
              <a:t>1.CHIMICAL-PHISICAL TREATMENT</a:t>
            </a:r>
          </a:p>
          <a:p>
            <a:pPr marL="342900" indent="-342900" algn="l">
              <a:lnSpc>
                <a:spcPct val="90000"/>
              </a:lnSpc>
            </a:pP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The system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chimical-phisical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treatment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industral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effluents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in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addition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guaranteeing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elimination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al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pollution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have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been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devised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economic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run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easy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use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</a:pPr>
            <a:endParaRPr lang="it-IT" sz="13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Moreover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our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experiance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provides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guarantees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regards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optimizing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production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process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by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inserting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recycling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recovery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units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witch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allow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investiments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depreciated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production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cost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contained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</a:pPr>
            <a:endParaRPr lang="it-IT" sz="13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The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systems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are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made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using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portable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metal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frameworks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with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preassempbled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dosing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proups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reduce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assembly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costs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contain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infrastructures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wich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Client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responsable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</a:pPr>
            <a:endParaRPr lang="it-IT" sz="13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Digital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command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control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instruments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data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recording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(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handling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by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PLC’s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mainframes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TOUCH SCREEN)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traditional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integrated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or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computerized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logic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automatisms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</a:pPr>
            <a:endParaRPr lang="it-IT" sz="13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3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TECNOCONSULTING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desings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implements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chemical-phisical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systems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small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medium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throughputs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with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standard system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1-3-6-10-15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mc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/h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with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specific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desings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3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special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cases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grater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3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throughputs</a:t>
            </a:r>
            <a:r>
              <a:rPr lang="it-IT" sz="13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</a:pPr>
            <a:endParaRPr lang="it-IT" sz="13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33" name="Group 93"/>
          <p:cNvGraphicFramePr>
            <a:graphicFrameLocks noGrp="1"/>
          </p:cNvGraphicFramePr>
          <p:nvPr/>
        </p:nvGraphicFramePr>
        <p:xfrm>
          <a:off x="381000" y="685800"/>
          <a:ext cx="8458200" cy="54864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INCENERITORE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MERCURIO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PADOVA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MECCANOPTICA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ROVERETO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CENTRO PROTOTIPI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CIRCUITI STAMPATI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RUB. STELLA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NOVARA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M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MON.SE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D.R.T.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NICHEL – CROMO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COLOGNO MON.SE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RAME – ZINCO – NICHEL – SGRAS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BIASSONO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CALLIPO VETRO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MAIERATO (VV)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I.F.I.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FONDERIA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MARCON (VE)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VETROSAT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MARCON (VE)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EUROZINCO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PESSANOC/BORNAGO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 GOMMA POLAND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D’ANDREA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PADERNO DUGNANO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GALV. LARIANA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SETTIMO M.SE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METALL. TOGNETTI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LECCO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 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CARUGO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CF GOMMA POLAND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SCHLOETTER   C/O FM BIMET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GALVANICA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MURRINA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VETRERIA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VENEZIA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685" name="Group 197"/>
          <p:cNvGraphicFramePr>
            <a:graphicFrameLocks noGrp="1"/>
          </p:cNvGraphicFramePr>
          <p:nvPr/>
        </p:nvGraphicFramePr>
        <p:xfrm>
          <a:off x="381000" y="685800"/>
          <a:ext cx="8458200" cy="576072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  <a:gridCol w="2819400"/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 PLANT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ZINCATURA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URANIA COLOR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BOSAZZI GIOVANNI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MINOPPIO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O.G.V. DI VACCHI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CREMA (CR)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METALZINCO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NASTRI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GESSATE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NUOVA GALVANICA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MALAPONTI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PRANDINA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ZASSO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NAPOLI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VALENTI MARCO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V.S.MARTINO (BG)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TARANTO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CEBEX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LIBIA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I.G.M.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REGGIO EMILIA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BRUNITURA SESTESE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SESTO S.GIOVANNI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F.T.M. DI GIANI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PIETRO MOSEZZO (NO)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F.E.C. DI FRASSON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CARNAGO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F.LLI RIPAMONTI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- CATENE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VALGREGHENTINO (CO)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TAORMINA FILIPPO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 – STAT.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PALERMO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ZINCATURA GOZZINI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MEDIGLIA (MI)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F.T.M. DI GIANI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ZINCATURA ROTO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SARONNO (VA)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" y="0"/>
            <a:ext cx="4648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/>
            <a:endParaRPr lang="it-IT" sz="1600" b="1" dirty="0">
              <a:latin typeface="Arial" charset="0"/>
              <a:cs typeface="Arial" charset="0"/>
            </a:endParaRPr>
          </a:p>
          <a:p>
            <a:pPr marL="342900" indent="-342900"/>
            <a:endParaRPr lang="it-IT" b="1" dirty="0">
              <a:latin typeface="Arial" charset="0"/>
              <a:cs typeface="Arial" charset="0"/>
            </a:endParaRPr>
          </a:p>
          <a:p>
            <a:pPr marL="342900" indent="-342900" algn="l"/>
            <a:r>
              <a:rPr lang="en-US" sz="1300" b="1" u="sng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o-RO" sz="1300" b="1" u="sng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300" b="1" u="sng" dirty="0" smtClean="0">
                <a:latin typeface="Arial" pitchFamily="34" charset="0"/>
                <a:cs typeface="Arial" pitchFamily="34" charset="0"/>
              </a:rPr>
              <a:t>ASINI ABSORBANTE</a:t>
            </a:r>
            <a:endParaRPr lang="en-US" sz="1300" b="1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Demineralizatoare pentru uzul laboratoarelor și industriale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Reciclarea apelor de spălare galvanice cu rășini selective pentru recuperarea sărurilor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Recuperarea acidului din băile de decapare a fierului, anodizare, cu rășini absorbante pat subțire și flux rapid alternativ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endParaRPr lang="it-IT" sz="1300" b="1" dirty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en-US" sz="1300" b="1" u="sng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o-RO" sz="1300" b="1" u="sng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o-RO" sz="1300" b="1" u="sng" dirty="0" smtClean="0">
                <a:latin typeface="Arial" pitchFamily="34" charset="0"/>
                <a:cs typeface="Arial" pitchFamily="34" charset="0"/>
              </a:rPr>
              <a:t>OSMOZA </a:t>
            </a:r>
            <a:r>
              <a:rPr lang="ro-RO" sz="1300" b="1" u="sng" dirty="0" smtClean="0">
                <a:latin typeface="Arial" pitchFamily="34" charset="0"/>
                <a:cs typeface="Arial" pitchFamily="34" charset="0"/>
              </a:rPr>
              <a:t>REVERSONĂ</a:t>
            </a:r>
            <a:endParaRPr lang="en-US" dirty="0" smtClean="0"/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Purificarea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apei sarate si a apei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marine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Producția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de apă sterilă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demineralizată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Reducerea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BOD și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COD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endParaRPr lang="it-IT" sz="1300" b="1" dirty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it-IT" sz="1300" b="1" u="sng" dirty="0" smtClean="0">
                <a:latin typeface="Arial" charset="0"/>
                <a:cs typeface="Arial" charset="0"/>
              </a:rPr>
              <a:t>4. </a:t>
            </a:r>
            <a:r>
              <a:rPr lang="it-IT" sz="1300" b="1" u="sng" dirty="0" smtClean="0">
                <a:latin typeface="Arial" charset="0"/>
                <a:cs typeface="Arial" charset="0"/>
              </a:rPr>
              <a:t>FILTRU ROTATIV SUB VID</a:t>
            </a:r>
            <a:endParaRPr lang="it-IT" sz="1300" b="1" u="sng" dirty="0">
              <a:latin typeface="Arial" charset="0"/>
              <a:cs typeface="Arial" charset="0"/>
            </a:endParaRPr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ste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 utilizat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în procedeele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pentru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obținerea unor filtrate foarte clare chiar și în cazul turbidității foarte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diluate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Elementul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de filtrare este un tambur rotativ care este inițial acoperit cu un strat de făină fosilă de 6-8 cm </a:t>
            </a:r>
            <a:r>
              <a:rPr lang="ro-RO" sz="1300" b="1" dirty="0" smtClean="0">
                <a:latin typeface="Arial" pitchFamily="34" charset="0"/>
                <a:cs typeface="Arial" pitchFamily="34" charset="0"/>
              </a:rPr>
              <a:t>grosime</a:t>
            </a:r>
            <a:endParaRPr lang="en-US" sz="13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endParaRPr lang="it-IT" sz="1300" b="1" dirty="0">
              <a:latin typeface="Arial" pitchFamily="34" charset="0"/>
              <a:cs typeface="Arial" pitchFamily="34" charset="0"/>
            </a:endParaRPr>
          </a:p>
          <a:p>
            <a:pPr marL="342900" indent="-342900" algn="l"/>
            <a:r>
              <a:rPr lang="it-IT" sz="1400" b="1" dirty="0" smtClean="0">
                <a:latin typeface="Arial" charset="0"/>
                <a:cs typeface="Arial" charset="0"/>
              </a:rPr>
              <a:t>Capacitate :  </a:t>
            </a:r>
            <a:r>
              <a:rPr lang="it-IT" sz="1400" b="1" dirty="0" smtClean="0"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latin typeface="Arial" charset="0"/>
                <a:cs typeface="Arial" charset="0"/>
              </a:rPr>
              <a:t>R.V.F</a:t>
            </a:r>
            <a:r>
              <a:rPr lang="it-IT" sz="1400" b="1" dirty="0">
                <a:latin typeface="Arial" charset="0"/>
                <a:cs typeface="Arial" charset="0"/>
              </a:rPr>
              <a:t> da 2,5-4-6-10m² </a:t>
            </a:r>
          </a:p>
          <a:p>
            <a:pPr marL="342900" indent="-342900" algn="l"/>
            <a:endParaRPr lang="it-IT" sz="1400" b="1" dirty="0">
              <a:latin typeface="Arial" charset="0"/>
              <a:cs typeface="Arial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724400" y="0"/>
            <a:ext cx="441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/>
          <a:lstStyle/>
          <a:p>
            <a:pPr marL="342900" indent="-342900" algn="l">
              <a:lnSpc>
                <a:spcPct val="90000"/>
              </a:lnSpc>
            </a:pPr>
            <a:endParaRPr lang="it-IT" sz="16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2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400" b="1" u="sng" dirty="0">
                <a:solidFill>
                  <a:schemeClr val="accent2"/>
                </a:solidFill>
                <a:latin typeface="Arial" charset="0"/>
                <a:cs typeface="Arial" charset="0"/>
              </a:rPr>
              <a:t>2.ION EXCHANGE RESINS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Deionizers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laboratory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industrial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uses</a:t>
            </a:r>
            <a:endParaRPr lang="it-IT" sz="14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Recycling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galvanising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rinse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water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with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selective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ion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exchange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recover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plating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salts</a:t>
            </a:r>
            <a:endParaRPr lang="it-IT" sz="14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Acid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recovery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from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steel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pickle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solutions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alluminium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anodization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phosphoric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bright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dip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with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absorbent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resins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on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thin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alternating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rapid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flow</a:t>
            </a:r>
          </a:p>
          <a:p>
            <a:pPr marL="342900" indent="-342900" algn="l">
              <a:lnSpc>
                <a:spcPct val="90000"/>
              </a:lnSpc>
            </a:pPr>
            <a:endParaRPr lang="it-IT" sz="14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400" b="1" u="sng" dirty="0">
                <a:solidFill>
                  <a:schemeClr val="accent2"/>
                </a:solidFill>
                <a:latin typeface="Arial" charset="0"/>
                <a:cs typeface="Arial" charset="0"/>
              </a:rPr>
              <a:t>3.REVERSE OSMOSIS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Potabilization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 smtClean="0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4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brackish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marine water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Production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sterile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demineralized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water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BOD and COD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reduction</a:t>
            </a:r>
            <a:endParaRPr lang="it-IT" sz="14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endParaRPr lang="it-IT" sz="14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4.ROTARY VACUUM FILTER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are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used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whenever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it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necessary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obtain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very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limpid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filtrates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especially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starting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from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very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diluited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slurries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algn="l">
              <a:lnSpc>
                <a:spcPct val="90000"/>
              </a:lnSpc>
              <a:buFontTx/>
              <a:buChar char="-"/>
            </a:pP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The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filtering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element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consists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rotary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drum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, the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vacuum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applied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to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surface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of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the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drum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precoat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cake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6-8cm</a:t>
            </a:r>
          </a:p>
          <a:p>
            <a:pPr marL="342900" indent="-342900" algn="l">
              <a:lnSpc>
                <a:spcPct val="90000"/>
              </a:lnSpc>
            </a:pPr>
            <a:endParaRPr lang="it-IT" sz="14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it-IT" sz="14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TECNOCONSULTING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desings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implements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R.V.F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2,5-4-6-10mq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for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special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cases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and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greater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throughputs</a:t>
            </a:r>
            <a:r>
              <a:rPr lang="it-IT" sz="1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70" name="Group 206"/>
          <p:cNvGrpSpPr>
            <a:grpSpLocks/>
          </p:cNvGrpSpPr>
          <p:nvPr/>
        </p:nvGrpSpPr>
        <p:grpSpPr bwMode="auto">
          <a:xfrm>
            <a:off x="1979612" y="260350"/>
            <a:ext cx="5156202" cy="725488"/>
            <a:chOff x="1247" y="164"/>
            <a:chExt cx="3248" cy="457"/>
          </a:xfrm>
        </p:grpSpPr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1247" y="164"/>
              <a:ext cx="324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latin typeface="Arial" charset="0"/>
                </a:rPr>
                <a:t>INSTALATIE DE </a:t>
              </a:r>
              <a:r>
                <a:rPr lang="it-IT" sz="2400" b="1" dirty="0" smtClean="0">
                  <a:latin typeface="Arial" charset="0"/>
                </a:rPr>
                <a:t>OSMOZA </a:t>
              </a:r>
              <a:r>
                <a:rPr lang="it-IT" sz="2400" b="1" dirty="0">
                  <a:latin typeface="Arial" charset="0"/>
                </a:rPr>
                <a:t>INVERSA</a:t>
              </a:r>
            </a:p>
          </p:txBody>
        </p:sp>
        <p:sp>
          <p:nvSpPr>
            <p:cNvPr id="11278" name="Rectangle 14"/>
            <p:cNvSpPr>
              <a:spLocks noChangeArrowheads="1"/>
            </p:cNvSpPr>
            <p:nvPr/>
          </p:nvSpPr>
          <p:spPr bwMode="auto">
            <a:xfrm>
              <a:off x="1610" y="391"/>
              <a:ext cx="255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>
                  <a:solidFill>
                    <a:schemeClr val="accent2"/>
                  </a:solidFill>
                  <a:latin typeface="Arial" charset="0"/>
                </a:rPr>
                <a:t>REVERSE OSMOSIS PLANT</a:t>
              </a:r>
            </a:p>
          </p:txBody>
        </p:sp>
      </p:grp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7200900" y="671513"/>
            <a:ext cx="26193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3000" b="1">
                <a:solidFill>
                  <a:srgbClr val="0066FF"/>
                </a:solidFill>
              </a:rPr>
              <a:t> </a:t>
            </a:r>
            <a:endParaRPr lang="it-IT" sz="2400"/>
          </a:p>
        </p:txBody>
      </p:sp>
      <p:sp>
        <p:nvSpPr>
          <p:cNvPr id="103" name="CasellaDiTesto 102"/>
          <p:cNvSpPr txBox="1"/>
          <p:nvPr/>
        </p:nvSpPr>
        <p:spPr>
          <a:xfrm>
            <a:off x="755576" y="4797152"/>
            <a:ext cx="813690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u="sng" dirty="0" smtClean="0"/>
              <a:t>APLICATIE:</a:t>
            </a:r>
            <a:r>
              <a:rPr lang="en-US" sz="1100" b="1" dirty="0" smtClean="0"/>
              <a:t>					</a:t>
            </a:r>
            <a:r>
              <a:rPr lang="en-US" sz="1100" b="1" u="sng" dirty="0" smtClean="0"/>
              <a:t>FIELD OF USE</a:t>
            </a:r>
          </a:p>
          <a:p>
            <a:pPr algn="l"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LINII GALVANICE				</a:t>
            </a:r>
            <a:r>
              <a:rPr lang="en-US" b="1" dirty="0" smtClean="0">
                <a:solidFill>
                  <a:srgbClr val="002060"/>
                </a:solidFill>
              </a:rPr>
              <a:t>- GALVANIZING LINE</a:t>
            </a:r>
          </a:p>
          <a:p>
            <a:pPr algn="l">
              <a:buFontTx/>
              <a:buChar char="-"/>
            </a:pPr>
            <a:r>
              <a:rPr lang="en-US" b="1" dirty="0" smtClean="0"/>
              <a:t> VOPSIRI					</a:t>
            </a:r>
            <a:r>
              <a:rPr lang="en-US" b="1" dirty="0" smtClean="0">
                <a:solidFill>
                  <a:srgbClr val="002060"/>
                </a:solidFill>
              </a:rPr>
              <a:t>- PAINT PLANT</a:t>
            </a:r>
          </a:p>
          <a:p>
            <a:pPr algn="l">
              <a:buFontTx/>
              <a:buChar char="-"/>
            </a:pPr>
            <a:r>
              <a:rPr lang="en-US" b="1" dirty="0" smtClean="0"/>
              <a:t> PRETRATAMENTI				- </a:t>
            </a:r>
            <a:r>
              <a:rPr lang="en-US" b="1" dirty="0" smtClean="0">
                <a:solidFill>
                  <a:srgbClr val="002060"/>
                </a:solidFill>
              </a:rPr>
              <a:t>PRETREATMENT TUNNEL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ELECTROFOREZA				- </a:t>
            </a:r>
            <a:r>
              <a:rPr lang="en-US" b="1" dirty="0" smtClean="0">
                <a:solidFill>
                  <a:srgbClr val="002060"/>
                </a:solidFill>
              </a:rPr>
              <a:t>ELECTROPHORESES PROCESS</a:t>
            </a:r>
          </a:p>
          <a:p>
            <a:pPr algn="l"/>
            <a:r>
              <a:rPr lang="en-US" b="1" u="sng" dirty="0" smtClean="0"/>
              <a:t>CARACTERISTICI:</a:t>
            </a:r>
            <a:r>
              <a:rPr lang="en-US" b="1" dirty="0" smtClean="0"/>
              <a:t>			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INSTALATIE OSMOZA PENTRU APA DE RETEA		-</a:t>
            </a:r>
            <a:r>
              <a:rPr lang="en-US" b="1" dirty="0" smtClean="0">
                <a:solidFill>
                  <a:srgbClr val="002060"/>
                </a:solidFill>
              </a:rPr>
              <a:t>REVERSE OSMOSIS PLANT FOR  BRACKISH WATER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AUTOMATICA				</a:t>
            </a:r>
            <a:r>
              <a:rPr lang="en-US" b="1" dirty="0" smtClean="0">
                <a:solidFill>
                  <a:srgbClr val="002060"/>
                </a:solidFill>
              </a:rPr>
              <a:t>- FULL AUTOMATIC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PRETRATAMENT CURATIRE/ SPALARE MEMVRANE		</a:t>
            </a:r>
            <a:r>
              <a:rPr lang="en-US" b="1" dirty="0" smtClean="0">
                <a:solidFill>
                  <a:srgbClr val="002060"/>
                </a:solidFill>
              </a:rPr>
              <a:t>- PRETREATMENT AND WASHING MENBRANE</a:t>
            </a: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5 – 10mc/h</a:t>
            </a:r>
            <a:r>
              <a:rPr lang="en-US" b="1" dirty="0" smtClean="0">
                <a:solidFill>
                  <a:srgbClr val="002060"/>
                </a:solidFill>
              </a:rPr>
              <a:t>				CAPACITY: 5 – 10 mc/h</a:t>
            </a:r>
            <a:endParaRPr lang="it-IT" b="1" dirty="0">
              <a:solidFill>
                <a:srgbClr val="000000"/>
              </a:solidFill>
            </a:endParaRPr>
          </a:p>
        </p:txBody>
      </p:sp>
      <p:pic>
        <p:nvPicPr>
          <p:cNvPr id="104" name="Immagine 103" descr="IMG_3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6413032" cy="352839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2267744" y="188640"/>
            <a:ext cx="4643440" cy="746125"/>
            <a:chOff x="1440" y="192"/>
            <a:chExt cx="2925" cy="470"/>
          </a:xfrm>
        </p:grpSpPr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1440" y="192"/>
              <a:ext cx="29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rgbClr val="000000"/>
                  </a:solidFill>
                  <a:latin typeface="Arial" charset="0"/>
                </a:rPr>
                <a:t>INSTALATIE OSMOZA INVERSA</a:t>
              </a:r>
              <a:endParaRPr lang="it-IT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1584" y="432"/>
              <a:ext cx="255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>
                  <a:solidFill>
                    <a:schemeClr val="accent2"/>
                  </a:solidFill>
                  <a:latin typeface="Arial" charset="0"/>
                </a:rPr>
                <a:t>REVERSE OSMOSIS PLANT</a:t>
              </a:r>
            </a:p>
          </p:txBody>
        </p:sp>
      </p:grpSp>
      <p:pic>
        <p:nvPicPr>
          <p:cNvPr id="92" name="Immagine 91" descr="DSC02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149425" cy="4592987"/>
          </a:xfrm>
          <a:prstGeom prst="rect">
            <a:avLst/>
          </a:prstGeom>
        </p:spPr>
      </p:pic>
      <p:sp>
        <p:nvSpPr>
          <p:cNvPr id="93" name="CasellaDiTesto 92"/>
          <p:cNvSpPr txBox="1"/>
          <p:nvPr/>
        </p:nvSpPr>
        <p:spPr>
          <a:xfrm>
            <a:off x="539552" y="5589240"/>
            <a:ext cx="81369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 smtClean="0"/>
              <a:t>CARACTERISTICI:</a:t>
            </a:r>
            <a:r>
              <a:rPr lang="en-US" b="1" dirty="0" smtClean="0"/>
              <a:t>			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INSTALATIE OSMOZA PENTRU APA DE RETEA		-</a:t>
            </a:r>
            <a:r>
              <a:rPr lang="en-US" b="1" dirty="0" smtClean="0">
                <a:solidFill>
                  <a:srgbClr val="002060"/>
                </a:solidFill>
              </a:rPr>
              <a:t>REVERSE OSMOSIS PLANT FOR  BRACKISH WATER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AUTOMATICA				</a:t>
            </a:r>
            <a:r>
              <a:rPr lang="en-US" b="1" dirty="0" smtClean="0">
                <a:solidFill>
                  <a:srgbClr val="002060"/>
                </a:solidFill>
              </a:rPr>
              <a:t>- FULL AUTOMATIC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PRETRATAMENT CURATIRE/ SPALARE MEMVRANE		</a:t>
            </a:r>
            <a:r>
              <a:rPr lang="en-US" b="1" dirty="0" smtClean="0">
                <a:solidFill>
                  <a:srgbClr val="002060"/>
                </a:solidFill>
              </a:rPr>
              <a:t>- PRETREATMENT AND WASHING MENBRANE</a:t>
            </a: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1 – 10mc/h</a:t>
            </a:r>
            <a:r>
              <a:rPr lang="en-US" b="1" dirty="0" smtClean="0">
                <a:solidFill>
                  <a:srgbClr val="002060"/>
                </a:solidFill>
              </a:rPr>
              <a:t>				CAPACITY: 1 – 10 mc/h</a:t>
            </a:r>
            <a:endParaRPr lang="it-IT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0" name="Rectangle 108"/>
          <p:cNvSpPr>
            <a:spLocks noChangeArrowheads="1"/>
          </p:cNvSpPr>
          <p:nvPr/>
        </p:nvSpPr>
        <p:spPr bwMode="auto">
          <a:xfrm>
            <a:off x="6089650" y="6534150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it-IT" sz="2400"/>
          </a:p>
        </p:txBody>
      </p:sp>
      <p:grpSp>
        <p:nvGrpSpPr>
          <p:cNvPr id="13500" name="Group 188"/>
          <p:cNvGrpSpPr>
            <a:grpSpLocks/>
          </p:cNvGrpSpPr>
          <p:nvPr/>
        </p:nvGrpSpPr>
        <p:grpSpPr bwMode="auto">
          <a:xfrm>
            <a:off x="2286000" y="152400"/>
            <a:ext cx="4643439" cy="746125"/>
            <a:chOff x="1440" y="192"/>
            <a:chExt cx="2925" cy="470"/>
          </a:xfrm>
        </p:grpSpPr>
        <p:sp>
          <p:nvSpPr>
            <p:cNvPr id="13501" name="Rectangle 189"/>
            <p:cNvSpPr>
              <a:spLocks noChangeArrowheads="1"/>
            </p:cNvSpPr>
            <p:nvPr/>
          </p:nvSpPr>
          <p:spPr bwMode="auto">
            <a:xfrm>
              <a:off x="1440" y="192"/>
              <a:ext cx="29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rgbClr val="000000"/>
                  </a:solidFill>
                  <a:latin typeface="Arial" charset="0"/>
                </a:rPr>
                <a:t>INSTALATIE OSMOZA </a:t>
              </a:r>
              <a:r>
                <a:rPr lang="it-IT" sz="2400" b="1" dirty="0">
                  <a:solidFill>
                    <a:srgbClr val="000000"/>
                  </a:solidFill>
                  <a:latin typeface="Arial" charset="0"/>
                </a:rPr>
                <a:t>INVERSA</a:t>
              </a:r>
            </a:p>
          </p:txBody>
        </p:sp>
        <p:sp>
          <p:nvSpPr>
            <p:cNvPr id="13502" name="Rectangle 190"/>
            <p:cNvSpPr>
              <a:spLocks noChangeArrowheads="1"/>
            </p:cNvSpPr>
            <p:nvPr/>
          </p:nvSpPr>
          <p:spPr bwMode="auto">
            <a:xfrm>
              <a:off x="1584" y="432"/>
              <a:ext cx="255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>
                  <a:solidFill>
                    <a:schemeClr val="accent2"/>
                  </a:solidFill>
                  <a:latin typeface="Arial" charset="0"/>
                </a:rPr>
                <a:t>REVERSE OSMOSIS PLANT</a:t>
              </a:r>
            </a:p>
          </p:txBody>
        </p:sp>
      </p:grpSp>
      <p:pic>
        <p:nvPicPr>
          <p:cNvPr id="106" name="Immagine 105" descr="DSC00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7020272" cy="4617132"/>
          </a:xfrm>
          <a:prstGeom prst="rect">
            <a:avLst/>
          </a:prstGeom>
        </p:spPr>
      </p:pic>
      <p:sp>
        <p:nvSpPr>
          <p:cNvPr id="107" name="CasellaDiTesto 106"/>
          <p:cNvSpPr txBox="1"/>
          <p:nvPr/>
        </p:nvSpPr>
        <p:spPr>
          <a:xfrm>
            <a:off x="539552" y="5589240"/>
            <a:ext cx="81369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 smtClean="0"/>
              <a:t>CARACTERISTICI:</a:t>
            </a:r>
            <a:r>
              <a:rPr lang="en-US" b="1" dirty="0" smtClean="0"/>
              <a:t>			 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INSTALATIE OSMOZA PENTRU APA DE RETEA		-</a:t>
            </a:r>
            <a:r>
              <a:rPr lang="en-US" b="1" dirty="0" smtClean="0">
                <a:solidFill>
                  <a:srgbClr val="002060"/>
                </a:solidFill>
              </a:rPr>
              <a:t>REVERSE OSMOSIS PLANT FOR  BRACKISH WATER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AUTOMATICA				</a:t>
            </a:r>
            <a:r>
              <a:rPr lang="en-US" b="1" dirty="0" smtClean="0">
                <a:solidFill>
                  <a:srgbClr val="002060"/>
                </a:solidFill>
              </a:rPr>
              <a:t>- FULL AUTOMATIC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PRETRATAMENT CURATIRE/ SPALARE MEMVRANE		</a:t>
            </a:r>
            <a:r>
              <a:rPr lang="en-US" b="1" dirty="0" smtClean="0">
                <a:solidFill>
                  <a:srgbClr val="002060"/>
                </a:solidFill>
              </a:rPr>
              <a:t>- PRETREATMENT AND WASHING MENBRANE</a:t>
            </a: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10,5– 15mc/h</a:t>
            </a:r>
            <a:r>
              <a:rPr lang="en-US" b="1" dirty="0" smtClean="0">
                <a:solidFill>
                  <a:srgbClr val="002060"/>
                </a:solidFill>
              </a:rPr>
              <a:t>				CAPACITY: 0,5 – 1,5 mc/h</a:t>
            </a:r>
            <a:endParaRPr lang="it-IT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4695825" y="41275"/>
            <a:ext cx="10953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200" b="1">
                <a:solidFill>
                  <a:srgbClr val="0000FF"/>
                </a:solidFill>
              </a:rPr>
              <a:t> </a:t>
            </a:r>
            <a:endParaRPr lang="it-IT" sz="2400"/>
          </a:p>
        </p:txBody>
      </p:sp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5526088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458" name="Group 122"/>
          <p:cNvGrpSpPr>
            <a:grpSpLocks/>
          </p:cNvGrpSpPr>
          <p:nvPr/>
        </p:nvGrpSpPr>
        <p:grpSpPr bwMode="auto">
          <a:xfrm>
            <a:off x="2267744" y="260648"/>
            <a:ext cx="4478338" cy="746125"/>
            <a:chOff x="1440" y="192"/>
            <a:chExt cx="2821" cy="470"/>
          </a:xfrm>
        </p:grpSpPr>
        <p:sp>
          <p:nvSpPr>
            <p:cNvPr id="14459" name="Rectangle 123"/>
            <p:cNvSpPr>
              <a:spLocks noChangeArrowheads="1"/>
            </p:cNvSpPr>
            <p:nvPr/>
          </p:nvSpPr>
          <p:spPr bwMode="auto">
            <a:xfrm>
              <a:off x="1440" y="192"/>
              <a:ext cx="28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 dirty="0" smtClean="0">
                  <a:solidFill>
                    <a:srgbClr val="000000"/>
                  </a:solidFill>
                  <a:latin typeface="Arial" charset="0"/>
                </a:rPr>
                <a:t>INSTALAIE OSMOZA </a:t>
              </a:r>
              <a:r>
                <a:rPr lang="it-IT" sz="2400" b="1" dirty="0">
                  <a:solidFill>
                    <a:srgbClr val="000000"/>
                  </a:solidFill>
                  <a:latin typeface="Arial" charset="0"/>
                </a:rPr>
                <a:t>INVERSA</a:t>
              </a:r>
            </a:p>
          </p:txBody>
        </p:sp>
        <p:sp>
          <p:nvSpPr>
            <p:cNvPr id="14460" name="Rectangle 124"/>
            <p:cNvSpPr>
              <a:spLocks noChangeArrowheads="1"/>
            </p:cNvSpPr>
            <p:nvPr/>
          </p:nvSpPr>
          <p:spPr bwMode="auto">
            <a:xfrm>
              <a:off x="1584" y="432"/>
              <a:ext cx="255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2400" b="1">
                  <a:solidFill>
                    <a:schemeClr val="accent2"/>
                  </a:solidFill>
                  <a:latin typeface="Arial" charset="0"/>
                </a:rPr>
                <a:t>REVERSE OSMOSIS PLANT</a:t>
              </a:r>
            </a:p>
          </p:txBody>
        </p:sp>
      </p:grpSp>
      <p:sp>
        <p:nvSpPr>
          <p:cNvPr id="111" name="CasellaDiTesto 110"/>
          <p:cNvSpPr txBox="1"/>
          <p:nvPr/>
        </p:nvSpPr>
        <p:spPr>
          <a:xfrm>
            <a:off x="539552" y="5589240"/>
            <a:ext cx="81369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 smtClean="0"/>
              <a:t>CARACTERISTICI</a:t>
            </a:r>
            <a:r>
              <a:rPr lang="en-US" b="1" dirty="0" smtClean="0"/>
              <a:t>	  		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INSTALATIE OSMOZA PENTRU APA DE RETEA		-</a:t>
            </a:r>
            <a:r>
              <a:rPr lang="en-US" b="1" dirty="0" smtClean="0">
                <a:solidFill>
                  <a:srgbClr val="002060"/>
                </a:solidFill>
              </a:rPr>
              <a:t>REVERSE OSMOSIS PLANT FOR  BRACKISH WATER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AUTOMATICA				</a:t>
            </a:r>
            <a:r>
              <a:rPr lang="en-US" b="1" dirty="0" smtClean="0">
                <a:solidFill>
                  <a:srgbClr val="002060"/>
                </a:solidFill>
              </a:rPr>
              <a:t>- FULL AUTOMATIC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PRETRATAMENT CURATIRE/ SPALARE MEMVRANE		</a:t>
            </a:r>
            <a:r>
              <a:rPr lang="en-US" b="1" dirty="0" smtClean="0">
                <a:solidFill>
                  <a:srgbClr val="002060"/>
                </a:solidFill>
              </a:rPr>
              <a:t>- PRETREATMENT AND WASHING MENBRANE</a:t>
            </a: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0,5 – 1,5mc/h</a:t>
            </a:r>
            <a:r>
              <a:rPr lang="en-US" b="1" dirty="0" smtClean="0">
                <a:solidFill>
                  <a:srgbClr val="002060"/>
                </a:solidFill>
              </a:rPr>
              <a:t>				CAPACITY: 0,5 – 1,5 mc/h</a:t>
            </a:r>
            <a:endParaRPr lang="it-IT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6984776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65" name="Rectangle 81"/>
          <p:cNvSpPr>
            <a:spLocks noChangeArrowheads="1"/>
          </p:cNvSpPr>
          <p:nvPr/>
        </p:nvSpPr>
        <p:spPr bwMode="auto">
          <a:xfrm>
            <a:off x="1331640" y="188640"/>
            <a:ext cx="7056784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it-IT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DEMINERALIZATORE   </a:t>
            </a:r>
            <a:r>
              <a:rPr lang="it-IT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D.I</a:t>
            </a:r>
            <a:r>
              <a:rPr lang="it-IT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UNITS - DUPLEX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6469" name="Rectangle 85"/>
          <p:cNvSpPr>
            <a:spLocks noChangeArrowheads="1"/>
          </p:cNvSpPr>
          <p:nvPr/>
        </p:nvSpPr>
        <p:spPr bwMode="auto">
          <a:xfrm>
            <a:off x="4645025" y="738188"/>
            <a:ext cx="666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700" b="1">
                <a:solidFill>
                  <a:srgbClr val="009900"/>
                </a:solidFill>
              </a:rPr>
              <a:t> </a:t>
            </a:r>
            <a:endParaRPr lang="it-IT" sz="2400"/>
          </a:p>
        </p:txBody>
      </p:sp>
      <p:sp>
        <p:nvSpPr>
          <p:cNvPr id="67" name="CasellaDiTesto 66"/>
          <p:cNvSpPr txBox="1"/>
          <p:nvPr/>
        </p:nvSpPr>
        <p:spPr>
          <a:xfrm>
            <a:off x="467544" y="4797152"/>
            <a:ext cx="842493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u="sng" dirty="0" smtClean="0"/>
              <a:t>APLICATIE:</a:t>
            </a:r>
            <a:r>
              <a:rPr lang="en-US" sz="1100" b="1" dirty="0" smtClean="0"/>
              <a:t>					</a:t>
            </a:r>
            <a:r>
              <a:rPr lang="en-US" sz="1100" b="1" u="sng" dirty="0" smtClean="0"/>
              <a:t>FIELD OF USE</a:t>
            </a:r>
          </a:p>
          <a:p>
            <a:pPr algn="l"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LINII GALVANICE				</a:t>
            </a:r>
            <a:r>
              <a:rPr lang="en-US" b="1" dirty="0" smtClean="0">
                <a:solidFill>
                  <a:srgbClr val="002060"/>
                </a:solidFill>
              </a:rPr>
              <a:t>- GALVANIZING LINE</a:t>
            </a:r>
          </a:p>
          <a:p>
            <a:pPr algn="l">
              <a:buFontTx/>
              <a:buChar char="-"/>
            </a:pPr>
            <a:r>
              <a:rPr lang="en-US" b="1" dirty="0" smtClean="0"/>
              <a:t> VOPSIRI					</a:t>
            </a:r>
            <a:r>
              <a:rPr lang="en-US" b="1" dirty="0" smtClean="0">
                <a:solidFill>
                  <a:srgbClr val="002060"/>
                </a:solidFill>
              </a:rPr>
              <a:t>- PAINT PLANT</a:t>
            </a:r>
          </a:p>
          <a:p>
            <a:pPr algn="l">
              <a:buFontTx/>
              <a:buChar char="-"/>
            </a:pPr>
            <a:r>
              <a:rPr lang="en-US" b="1" dirty="0" smtClean="0"/>
              <a:t> PRETRATAMENTI				- </a:t>
            </a:r>
            <a:r>
              <a:rPr lang="en-US" b="1" dirty="0" smtClean="0">
                <a:solidFill>
                  <a:srgbClr val="002060"/>
                </a:solidFill>
              </a:rPr>
              <a:t>PRETREATMENT TUNNEL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ELECTROFOREZA				- </a:t>
            </a:r>
            <a:r>
              <a:rPr lang="en-US" b="1" dirty="0" smtClean="0">
                <a:solidFill>
                  <a:srgbClr val="002060"/>
                </a:solidFill>
              </a:rPr>
              <a:t>ELECTROPHORESES PROCESS</a:t>
            </a:r>
          </a:p>
          <a:p>
            <a:pPr algn="l"/>
            <a:r>
              <a:rPr lang="en-US" b="1" u="sng" dirty="0" smtClean="0"/>
              <a:t>CARACTERISTICI:</a:t>
            </a:r>
            <a:r>
              <a:rPr lang="en-US" b="1" dirty="0" smtClean="0"/>
              <a:t>				</a:t>
            </a:r>
            <a:r>
              <a:rPr lang="en-US" b="1" u="sng" dirty="0" smtClean="0"/>
              <a:t>CHARACTERISTICS:</a:t>
            </a:r>
          </a:p>
          <a:p>
            <a:pPr algn="l"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COLOANE IN VTR				-</a:t>
            </a:r>
            <a:r>
              <a:rPr lang="en-US" b="1" dirty="0" smtClean="0">
                <a:solidFill>
                  <a:srgbClr val="002060"/>
                </a:solidFill>
              </a:rPr>
              <a:t> FIBER GLAFF TANKS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FILTRU CU CARBUNE				</a:t>
            </a:r>
            <a:r>
              <a:rPr lang="en-US" b="1" dirty="0" smtClean="0">
                <a:solidFill>
                  <a:srgbClr val="002060"/>
                </a:solidFill>
              </a:rPr>
              <a:t>- ACTIVATED CARBON FILTER</a:t>
            </a:r>
          </a:p>
          <a:p>
            <a:pPr algn="l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MICROPROCESOR PENTRU REGENERARE AUTOMATICA		</a:t>
            </a:r>
            <a:r>
              <a:rPr lang="en-US" b="1" dirty="0" smtClean="0">
                <a:solidFill>
                  <a:srgbClr val="002060"/>
                </a:solidFill>
              </a:rPr>
              <a:t>- MICROPROCESSOR FOR AUTOMATIC REGENERATION</a:t>
            </a:r>
          </a:p>
          <a:p>
            <a:pPr lvl="1" algn="l"/>
            <a:r>
              <a:rPr lang="en-US" b="1" dirty="0" smtClean="0">
                <a:solidFill>
                  <a:srgbClr val="000000"/>
                </a:solidFill>
              </a:rPr>
              <a:t>CAPACITATE : 3 – 10mc/h</a:t>
            </a:r>
            <a:r>
              <a:rPr lang="en-US" b="1" dirty="0" smtClean="0">
                <a:solidFill>
                  <a:srgbClr val="002060"/>
                </a:solidFill>
              </a:rPr>
              <a:t>				CAPACITY:  3 – 10 mc/h</a:t>
            </a:r>
            <a:endParaRPr lang="it-IT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4776</TotalTime>
  <Words>2739</Words>
  <Application>Microsoft Office PowerPoint</Application>
  <PresentationFormat>Presentazione su schermo (4:3)</PresentationFormat>
  <Paragraphs>1010</Paragraphs>
  <Slides>31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DEMINERALIZATORE DUPLEX  D.I. UNITS - DUPLEX</vt:lpstr>
      <vt:lpstr>DEMINERALIZATORE – D.I. UNIT SIMPLEX </vt:lpstr>
      <vt:lpstr>DEMINERALIZATORE  D.I. UNIT SIMPLEX</vt:lpstr>
      <vt:lpstr>FILTRU ROTATIV  ROTARY VACUUM FILTER</vt:lpstr>
      <vt:lpstr>INSTALATIE DE TRATARE FISICO – CHIMICO EFFLUENT TREATMENT PLANT</vt:lpstr>
      <vt:lpstr>INSTALATIE DE TRATARE A APELOR PRIMARIE WATER TREATMENT PLANT </vt:lpstr>
      <vt:lpstr>INSTALATIE DE TRATARE FISICO – CHIMICO EFFLUENT TREATMENT PALNT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Company>TECNODEPUR SRL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Tecnodepur</dc:creator>
  <cp:lastModifiedBy>Maria</cp:lastModifiedBy>
  <cp:revision>175</cp:revision>
  <dcterms:created xsi:type="dcterms:W3CDTF">2005-03-07T11:37:49Z</dcterms:created>
  <dcterms:modified xsi:type="dcterms:W3CDTF">2018-03-19T15:57:40Z</dcterms:modified>
</cp:coreProperties>
</file>